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Default Extension="wav" ContentType="audio/wav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84" r:id="rId2"/>
    <p:sldId id="285" r:id="rId3"/>
    <p:sldId id="287" r:id="rId4"/>
    <p:sldId id="286" r:id="rId5"/>
    <p:sldId id="257" r:id="rId6"/>
    <p:sldId id="258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88" r:id="rId18"/>
    <p:sldId id="276" r:id="rId19"/>
    <p:sldId id="277" r:id="rId20"/>
    <p:sldId id="296" r:id="rId21"/>
    <p:sldId id="297" r:id="rId22"/>
    <p:sldId id="274" r:id="rId23"/>
    <p:sldId id="294" r:id="rId24"/>
    <p:sldId id="289" r:id="rId25"/>
    <p:sldId id="295" r:id="rId26"/>
    <p:sldId id="290" r:id="rId27"/>
    <p:sldId id="291" r:id="rId28"/>
    <p:sldId id="292" r:id="rId29"/>
    <p:sldId id="293" r:id="rId30"/>
    <p:sldId id="278" r:id="rId31"/>
    <p:sldId id="264" r:id="rId32"/>
    <p:sldId id="263" r:id="rId33"/>
    <p:sldId id="261" r:id="rId34"/>
    <p:sldId id="262" r:id="rId35"/>
    <p:sldId id="260" r:id="rId36"/>
    <p:sldId id="259" r:id="rId37"/>
  </p:sldIdLst>
  <p:sldSz cx="9144000" cy="6858000" type="screen4x3"/>
  <p:notesSz cx="7069138" cy="92900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9" autoAdjust="0"/>
    <p:restoredTop sz="9463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9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3675" y="0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3675" y="8823325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</a:defRPr>
            </a:lvl1pPr>
          </a:lstStyle>
          <a:p>
            <a:fld id="{7910E052-5303-4F1C-AE49-C9DD439BCFB8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3675" y="0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696913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6438" y="4413250"/>
            <a:ext cx="5656262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Fare clic per modificare gli stili del testo dello schema</a:t>
            </a:r>
          </a:p>
          <a:p>
            <a:pPr lvl="1"/>
            <a:r>
              <a:rPr lang="fr-FR" noProof="0" smtClean="0"/>
              <a:t>Secondo livello</a:t>
            </a:r>
          </a:p>
          <a:p>
            <a:pPr lvl="2"/>
            <a:r>
              <a:rPr lang="fr-FR" noProof="0" smtClean="0"/>
              <a:t>Terzo livello</a:t>
            </a:r>
          </a:p>
          <a:p>
            <a:pPr lvl="3"/>
            <a:r>
              <a:rPr lang="fr-FR" noProof="0" smtClean="0"/>
              <a:t>Quarto livello</a:t>
            </a:r>
          </a:p>
          <a:p>
            <a:pPr lvl="4"/>
            <a:r>
              <a:rPr lang="fr-FR" noProof="0" smtClean="0"/>
              <a:t>Quinto livello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3675" y="8823325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25AD357-54A2-42CA-893E-18BAC8B20F7B}" type="slidenum">
              <a:rPr lang="fr-FR"/>
              <a:pPr/>
              <a:t>‹N›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C8573-DA65-46AD-A8D6-FD462A28C747}" type="slidenum">
              <a:rPr lang="fr-FR"/>
              <a:pPr/>
              <a:t>10</a:t>
            </a:fld>
            <a:endParaRPr lang="fr-F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97A93-FF76-4DED-B356-A6052FF9987E}" type="slidenum">
              <a:rPr lang="fr-FR"/>
              <a:pPr/>
              <a:t>11</a:t>
            </a:fld>
            <a:endParaRPr lang="fr-FR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70A677-13A2-4BE0-ACBB-DE2CB42A70F5}" type="slidenum">
              <a:rPr lang="fr-FR"/>
              <a:pPr/>
              <a:t>12</a:t>
            </a:fld>
            <a:endParaRPr lang="fr-F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991AD-2FB9-41D0-A4D3-C096DA6A70B7}" type="slidenum">
              <a:rPr lang="fr-FR"/>
              <a:pPr/>
              <a:t>13</a:t>
            </a:fld>
            <a:endParaRPr lang="fr-FR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9FBBB-77DD-45E5-A496-830BC5AF8750}" type="slidenum">
              <a:rPr lang="fr-FR"/>
              <a:pPr/>
              <a:t>14</a:t>
            </a:fld>
            <a:endParaRPr lang="fr-F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1BBAE1-CD32-4F8B-ABA7-66CB26690BB2}" type="slidenum">
              <a:rPr lang="fr-FR"/>
              <a:pPr/>
              <a:t>15</a:t>
            </a:fld>
            <a:endParaRPr lang="fr-FR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1A705-8A0A-4996-B9E8-7B3D43C54B01}" type="slidenum">
              <a:rPr lang="fr-FR"/>
              <a:pPr/>
              <a:t>16</a:t>
            </a:fld>
            <a:endParaRPr lang="fr-F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714248-5556-41F1-A712-E3D7F70E21FB}" type="slidenum">
              <a:rPr lang="fr-FR"/>
              <a:pPr/>
              <a:t>18</a:t>
            </a:fld>
            <a:endParaRPr lang="fr-F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31DE5-E40D-4C44-9EFD-2F13338D2E50}" type="slidenum">
              <a:rPr lang="fr-FR"/>
              <a:pPr/>
              <a:t>19</a:t>
            </a:fld>
            <a:endParaRPr lang="fr-F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EEA706-F906-49FE-8913-F605AF863B97}" type="slidenum">
              <a:rPr lang="fr-FR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8F57C-1BBF-4DBD-8CBE-AC534ADFFAAD}" type="slidenum">
              <a:rPr lang="fr-FR"/>
              <a:pPr/>
              <a:t>22</a:t>
            </a:fld>
            <a:endParaRPr lang="fr-F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3C2C2-2E5E-4540-8487-B1ECF089D6BE}" type="slidenum">
              <a:rPr lang="fr-FR"/>
              <a:pPr/>
              <a:t>30</a:t>
            </a:fld>
            <a:endParaRPr lang="fr-F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AF7BE0-28B1-4F04-9DA2-C3C5AB5E9E69}" type="slidenum">
              <a:rPr lang="fr-FR"/>
              <a:pPr/>
              <a:t>31</a:t>
            </a:fld>
            <a:endParaRPr lang="fr-F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40F84-A274-4279-9A49-30FF79DD2AC7}" type="slidenum">
              <a:rPr lang="fr-FR"/>
              <a:pPr/>
              <a:t>32</a:t>
            </a:fld>
            <a:endParaRPr lang="fr-F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D7AB4-E2B0-4BFD-B7BB-BBF1D081AD26}" type="slidenum">
              <a:rPr lang="fr-FR"/>
              <a:pPr/>
              <a:t>33</a:t>
            </a:fld>
            <a:endParaRPr lang="fr-F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836DB-DF49-4BC3-8C81-F863228924B1}" type="slidenum">
              <a:rPr lang="fr-FR"/>
              <a:pPr/>
              <a:t>34</a:t>
            </a:fld>
            <a:endParaRPr lang="fr-F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7110C-3D07-455B-96B6-5D39A5BA46D3}" type="slidenum">
              <a:rPr lang="fr-FR"/>
              <a:pPr/>
              <a:t>35</a:t>
            </a:fld>
            <a:endParaRPr lang="fr-F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FF369-356D-4061-9BE1-88B3F1F13E30}" type="slidenum">
              <a:rPr lang="fr-FR"/>
              <a:pPr/>
              <a:t>36</a:t>
            </a:fld>
            <a:endParaRPr lang="fr-F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DC970-05F7-40C6-9547-2A80295BDDE3}" type="slidenum">
              <a:rPr lang="fr-FR"/>
              <a:pPr/>
              <a:t>5</a:t>
            </a:fld>
            <a:endParaRPr lang="fr-FR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42800-1768-49A9-B16D-957A0AD15F75}" type="slidenum">
              <a:rPr lang="fr-FR"/>
              <a:pPr/>
              <a:t>6</a:t>
            </a:fld>
            <a:endParaRPr lang="fr-F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AE3D9-6480-4C92-BAB6-4A6F72DD1086}" type="slidenum">
              <a:rPr lang="fr-FR"/>
              <a:pPr/>
              <a:t>7</a:t>
            </a:fld>
            <a:endParaRPr lang="fr-F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1D3CE-B6D6-435A-9E80-E3D0780C0898}" type="slidenum">
              <a:rPr lang="fr-FR"/>
              <a:pPr/>
              <a:t>8</a:t>
            </a:fld>
            <a:endParaRPr lang="fr-F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D8717B-3FEA-494A-86B5-DCB93A39F27D}" type="slidenum">
              <a:rPr lang="fr-FR"/>
              <a:pPr/>
              <a:t>9</a:t>
            </a:fld>
            <a:endParaRPr lang="fr-FR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2413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BFD10-8F46-4EBE-85F3-B47D3020218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6E3DF-731D-46C1-A99A-E6A2EA3BD9C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C0C6D-8C57-48FD-A0E1-003E61FE085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6C083-3F89-4390-9EF5-D0557BDBFFF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olo, contenut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9C723-439E-49BA-8326-75DCCB1851C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5D7D2-F257-490A-A9BD-BE41D8CA766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6B1A4-C172-4FCA-B1FE-F96F6B213E1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208A3-FB1A-446E-ADCC-957B55B66E0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16C5F-B56A-411A-AB1F-67F5FF0709E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411B4-E8D4-42BC-8299-92991493147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BCC64-58CB-4FE9-8337-7AD465E2012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0243E-CDC4-4465-B2BD-172E395265F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03663-8134-4350-AF35-F7FDA5E4E50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9BF74-2D09-4E44-88BA-7F7F8A7BDA7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2413" cy="6851650"/>
            <a:chOff x="0" y="4"/>
            <a:chExt cx="5758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51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fr-FR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fr-FR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6A319CF-2680-48B1-8A44-A428C757B3B1}" type="slidenum">
              <a:rPr lang="it-IT"/>
              <a:pPr/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  <p:sldLayoutId id="2147483682" r:id="rId12"/>
    <p:sldLayoutId id="2147483681" r:id="rId13"/>
    <p:sldLayoutId id="214748368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slide" Target="slide3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5.xml"/><Relationship Id="rId5" Type="http://schemas.openxmlformats.org/officeDocument/2006/relationships/slide" Target="slide36.xml"/><Relationship Id="rId4" Type="http://schemas.openxmlformats.org/officeDocument/2006/relationships/slide" Target="slide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Il ruolo della Chiesa</a:t>
            </a:r>
            <a:endParaRPr lang="fr-FR" smtClean="0"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Per tutto il Medioevo la Chiesa aveva avuto un ruolo di guida spirituale e di potenza politica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Già nella seconda metà del ‘400 il ruolo spirituale si era ridimensionato per smania di potere e interessi privati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Pertanto non le si riconosce + il diritto di imporre dottrine aprioristiche e questo facilita la diffusione di nuove idee ritenute eretiche da Roma</a:t>
            </a:r>
            <a:endParaRPr lang="fr-FR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Martin Lutero 1483-1546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sz="2800" smtClean="0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981200"/>
            <a:ext cx="36957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Monaco e professore a Wittenberg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Ideatore del Protestantesimo luterano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Unificatore della lingua tedesca moderna con la traduzione della Bibbia</a:t>
            </a:r>
          </a:p>
        </p:txBody>
      </p:sp>
      <p:pic>
        <p:nvPicPr>
          <p:cNvPr id="18437" name="Picture 7" descr="lute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989138"/>
            <a:ext cx="37973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 95 tesi di Wittenberg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4297363" cy="4543425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Nel 1517 Lutero affisse sulla porta di una chiesa a Wittenberg (nella Turingia) 95 tesi contro la corruzione nella chiesa contro il commercio delle indulgenze </a:t>
            </a:r>
          </a:p>
          <a:p>
            <a:pPr eaLnBrk="1" hangingPunct="1">
              <a:defRPr/>
            </a:pPr>
            <a:r>
              <a:rPr lang="it-IT" sz="2400" smtClean="0"/>
              <a:t>Con questo atto spacca l’unità della Chiesa romana</a:t>
            </a:r>
          </a:p>
          <a:p>
            <a:pPr eaLnBrk="1" hangingPunct="1">
              <a:defRPr/>
            </a:pPr>
            <a:r>
              <a:rPr lang="it-IT" sz="2400" smtClean="0"/>
              <a:t>nega al Papa di concedere ciò che secondo L. solo Dio può concedere 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fr-FR" sz="2400" smtClean="0"/>
          </a:p>
        </p:txBody>
      </p:sp>
      <p:pic>
        <p:nvPicPr>
          <p:cNvPr id="19461" name="Picture 7" descr="95te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7988" y="1989138"/>
            <a:ext cx="32258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Alcune tesi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981200"/>
            <a:ext cx="8891587" cy="4687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000" b="1" smtClean="0"/>
              <a:t>43.</a:t>
            </a:r>
            <a:r>
              <a:rPr lang="it-IT" sz="2000" smtClean="0"/>
              <a:t> Si deve insegnare ai cristiani che è meglio dare a un povero o fare un prestito a un bisognoso che non acquistare indulgenze. </a:t>
            </a:r>
            <a:br>
              <a:rPr lang="it-IT" sz="2000" smtClean="0"/>
            </a:br>
            <a:r>
              <a:rPr lang="it-IT" sz="2000" smtClean="0"/>
              <a:t/>
            </a:r>
            <a:br>
              <a:rPr lang="it-IT" sz="2000" smtClean="0"/>
            </a:br>
            <a:r>
              <a:rPr lang="it-IT" sz="2000" b="1" smtClean="0"/>
              <a:t>44.</a:t>
            </a:r>
            <a:r>
              <a:rPr lang="it-IT" sz="2000" smtClean="0"/>
              <a:t> Poiché la carità cresce con le opere di carità e fa l'uomo migliore, mentre con le indulgenze non diventa migliore ma solo più libero dalla pena. </a:t>
            </a:r>
            <a:br>
              <a:rPr lang="it-IT" sz="2000" smtClean="0"/>
            </a:br>
            <a:r>
              <a:rPr lang="it-IT" sz="2000" smtClean="0"/>
              <a:t/>
            </a:r>
            <a:br>
              <a:rPr lang="it-IT" sz="2000" smtClean="0"/>
            </a:br>
            <a:r>
              <a:rPr lang="it-IT" sz="2000" b="1" smtClean="0"/>
              <a:t>45. </a:t>
            </a:r>
            <a:r>
              <a:rPr lang="it-IT" sz="2000" smtClean="0"/>
              <a:t>Occorre insegnare ai cristiani che chi vede un bisognoso e trascurandolo dà per le indulgenze si merita non l'indulgenza del papa ma l'indignazione di Dio. </a:t>
            </a:r>
            <a:br>
              <a:rPr lang="it-IT" sz="2000" smtClean="0"/>
            </a:br>
            <a:r>
              <a:rPr lang="it-IT" sz="2000" smtClean="0"/>
              <a:t/>
            </a:r>
            <a:br>
              <a:rPr lang="it-IT" sz="2000" smtClean="0"/>
            </a:br>
            <a:r>
              <a:rPr lang="it-IT" sz="2000" b="1" smtClean="0"/>
              <a:t>46.</a:t>
            </a:r>
            <a:r>
              <a:rPr lang="it-IT" sz="2000" smtClean="0"/>
              <a:t> Si deve insegnare ai cristiani che se non abbondano i beni superflui, debbono tenere il necessario per la loro casa e non spenderlo per le indulgenze. </a:t>
            </a:r>
            <a:br>
              <a:rPr lang="it-IT" sz="2000" smtClean="0"/>
            </a:br>
            <a:r>
              <a:rPr lang="it-IT" sz="2000" smtClean="0"/>
              <a:t/>
            </a:r>
            <a:br>
              <a:rPr lang="it-IT" sz="2000" smtClean="0"/>
            </a:br>
            <a:r>
              <a:rPr lang="it-IT" sz="2000" b="1" smtClean="0"/>
              <a:t>47. </a:t>
            </a:r>
            <a:r>
              <a:rPr lang="it-IT" sz="2000" smtClean="0"/>
              <a:t>Si deve insegnare ai cristiani che l'acquisto delle indulgenze è libero e non di precetto.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dottrina luterana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532812" cy="4114800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smtClean="0"/>
              <a:t>Da qui parte la nuova dottrina molto pessimista:</a:t>
            </a:r>
          </a:p>
          <a:p>
            <a:pPr lvl="1" eaLnBrk="1" hangingPunct="1">
              <a:defRPr/>
            </a:pPr>
            <a:r>
              <a:rPr lang="it-IT" sz="2400" smtClean="0"/>
              <a:t>Dio e uomo sono nettamente distanti</a:t>
            </a:r>
          </a:p>
          <a:p>
            <a:pPr lvl="1" eaLnBrk="1" hangingPunct="1">
              <a:defRPr/>
            </a:pPr>
            <a:r>
              <a:rPr lang="it-IT" sz="2400" smtClean="0"/>
              <a:t>Per la salvezza conta solo la Fede, dono di Dio (Giustificazione per fede)</a:t>
            </a:r>
          </a:p>
          <a:p>
            <a:pPr lvl="1" eaLnBrk="1" hangingPunct="1">
              <a:defRPr/>
            </a:pPr>
            <a:r>
              <a:rPr lang="it-IT" sz="2400" smtClean="0"/>
              <a:t>Le opere buone non servono per la salvezza</a:t>
            </a:r>
          </a:p>
          <a:p>
            <a:pPr lvl="1" eaLnBrk="1" hangingPunct="1">
              <a:defRPr/>
            </a:pPr>
            <a:r>
              <a:rPr lang="it-IT" sz="2400" smtClean="0"/>
              <a:t>Ne consegue che la gerarchia ecclesiastica non serve a niente, ogni fedele ha un suo rapporto intimo con Dio</a:t>
            </a:r>
          </a:p>
          <a:p>
            <a:pPr lvl="1" eaLnBrk="1" hangingPunct="1">
              <a:defRPr/>
            </a:pPr>
            <a:r>
              <a:rPr lang="it-IT" sz="2400" smtClean="0"/>
              <a:t>Tutti sono sacerdoti di se stessi e interpretano liberamente le sacre scritture (Libero esame)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dottrina luterana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Altri punti fondamentali:</a:t>
            </a:r>
          </a:p>
          <a:p>
            <a:pPr lvl="1" eaLnBrk="1" hangingPunct="1"/>
            <a:r>
              <a:rPr lang="it-IT" smtClean="0"/>
              <a:t>Il sacerdote si trasforma in “pastore” della propria comunità con cui condivide lo stile di vita</a:t>
            </a:r>
          </a:p>
          <a:p>
            <a:pPr lvl="1" eaLnBrk="1" hangingPunct="1"/>
            <a:r>
              <a:rPr lang="it-IT" smtClean="0"/>
              <a:t>I Sacramenti non hanno importanza, salvo il Battesimo e l’Eucarestia che sono gli unici citati nel Vangelo</a:t>
            </a:r>
          </a:p>
          <a:p>
            <a:pPr lvl="1"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Ricapitolando…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 3 cardini del luteranesimo: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2125663" y="3184525"/>
            <a:ext cx="6334125" cy="262413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2000" b="1" i="1">
                <a:solidFill>
                  <a:schemeClr val="bg1"/>
                </a:solidFill>
              </a:rPr>
              <a:t>Giustificazione per fede</a:t>
            </a:r>
            <a:r>
              <a:rPr lang="it-IT" b="1">
                <a:solidFill>
                  <a:schemeClr val="bg1"/>
                </a:solidFill>
              </a:rPr>
              <a:t/>
            </a:r>
            <a:br>
              <a:rPr lang="it-IT" b="1">
                <a:solidFill>
                  <a:schemeClr val="bg1"/>
                </a:solidFill>
              </a:rPr>
            </a:br>
            <a:r>
              <a:rPr lang="it-IT">
                <a:solidFill>
                  <a:schemeClr val="bg1"/>
                </a:solidFill>
              </a:rPr>
              <a:t> la salvezza si ottiene direttamente dalla grazia divina e non attraverso le opere guidate dalla Chiesa. Non ci si salva per i propri meriti. Solo Dio può salvare. Di questa salvezza l’uomo non può essere certo finché non muore. In attesa di saperlo deve avere la fede. </a:t>
            </a:r>
            <a:r>
              <a:rPr lang="it-IT" b="1">
                <a:solidFill>
                  <a:schemeClr val="bg1"/>
                </a:solidFill>
              </a:rPr>
              <a:t>Conseguenza pratica</a:t>
            </a:r>
            <a:r>
              <a:rPr lang="it-IT">
                <a:solidFill>
                  <a:schemeClr val="bg1"/>
                </a:solidFill>
              </a:rPr>
              <a:t>: forte individualismo, rifiuto dei sacramenti, del concetto di «opere buone», separazione di civile da religioso (di Stato da Chiesa)... 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827088" y="3087688"/>
            <a:ext cx="7921625" cy="2146300"/>
          </a:xfrm>
          <a:prstGeom prst="foldedCorner">
            <a:avLst>
              <a:gd name="adj" fmla="val 11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2400" b="1" i="1">
                <a:solidFill>
                  <a:schemeClr val="hlink"/>
                </a:solidFill>
              </a:rPr>
              <a:t>Libero esame delle Scritture</a:t>
            </a:r>
            <a:r>
              <a:rPr lang="it-IT" sz="2000">
                <a:solidFill>
                  <a:schemeClr val="hlink"/>
                </a:solidFill>
              </a:rPr>
              <a:t/>
            </a:r>
            <a:br>
              <a:rPr lang="it-IT" sz="2000">
                <a:solidFill>
                  <a:schemeClr val="hlink"/>
                </a:solidFill>
              </a:rPr>
            </a:br>
            <a:r>
              <a:rPr lang="it-IT" sz="2000">
                <a:solidFill>
                  <a:schemeClr val="hlink"/>
                </a:solidFill>
              </a:rPr>
              <a:t> contro l’interpretazione ufficiale, dogmatica, canonica, della Chiesa. </a:t>
            </a:r>
            <a:r>
              <a:rPr lang="it-IT" sz="2000" b="1">
                <a:solidFill>
                  <a:schemeClr val="hlink"/>
                </a:solidFill>
              </a:rPr>
              <a:t>Conseguenza pratica</a:t>
            </a:r>
            <a:r>
              <a:rPr lang="it-IT" sz="2000">
                <a:solidFill>
                  <a:schemeClr val="hlink"/>
                </a:solidFill>
              </a:rPr>
              <a:t>: forte intellettualismo, nascita di molte comunità nell’ambito delle confessioni protestanti, rifiuto quasi totale della tradizione ecclesiastica cattolica, subordinazione dei sacramenti/riti/culto alla Bibbia...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1763713" y="3068638"/>
            <a:ext cx="6264275" cy="1865312"/>
          </a:xfrm>
          <a:prstGeom prst="foldedCorner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2400" b="1" i="1"/>
              <a:t>Sacerdozio universale dei credenti</a:t>
            </a:r>
            <a:r>
              <a:rPr lang="it-IT" sz="2400" b="1"/>
              <a:t>:</a:t>
            </a:r>
            <a:r>
              <a:rPr lang="it-IT" sz="2000"/>
              <a:t> contro le divisioni gerarchiche fra clero e laici. Conseguenza pratica: fine della struttura tradizionale della Chiesa, fine del monachesimo, sviluppo delle piccole comunità religiose...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4" grpId="1" animBg="1"/>
      <p:bldP spid="35845" grpId="0" animBg="1"/>
      <p:bldP spid="35845" grpId="1" animBg="1"/>
      <p:bldP spid="35846" grpId="0" animBg="1"/>
      <p:bldP spid="3584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600" smtClean="0"/>
              <a:t>Conseguenze del luteranesimo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smtClean="0"/>
              <a:t>Molti principi tedeschi, come l’Elettore di Sassonia, seguirono Lutero per:</a:t>
            </a:r>
          </a:p>
          <a:p>
            <a:pPr lvl="1" eaLnBrk="1" hangingPunct="1">
              <a:defRPr/>
            </a:pPr>
            <a:r>
              <a:rPr lang="it-IT" sz="2400" smtClean="0"/>
              <a:t>Non dover più dare soldi al papa</a:t>
            </a:r>
          </a:p>
          <a:p>
            <a:pPr lvl="1" eaLnBrk="1" hangingPunct="1">
              <a:defRPr/>
            </a:pPr>
            <a:r>
              <a:rPr lang="it-IT" sz="2400" smtClean="0"/>
              <a:t>Ribellarsi all’Imperatore (che era cattolico)</a:t>
            </a:r>
          </a:p>
          <a:p>
            <a:pPr lvl="1" eaLnBrk="1" hangingPunct="1">
              <a:defRPr/>
            </a:pPr>
            <a:r>
              <a:rPr lang="it-IT" sz="2400" smtClean="0"/>
              <a:t>Invidia della ricchezza della chiesa cattolica tedesca</a:t>
            </a:r>
          </a:p>
          <a:p>
            <a:pPr lvl="1" eaLnBrk="1" hangingPunct="1">
              <a:defRPr/>
            </a:pPr>
            <a:r>
              <a:rPr lang="it-IT" sz="2400" smtClean="0"/>
              <a:t>Impedire che le ricchezze dei loro sudditi andassero a Roma</a:t>
            </a:r>
          </a:p>
          <a:p>
            <a:pPr eaLnBrk="1" hangingPunct="1">
              <a:defRPr/>
            </a:pPr>
            <a:r>
              <a:rPr lang="it-IT" sz="2800" smtClean="0"/>
              <a:t>Quando nel 1521 l’Imperatore Carlo V decise di far arrestare Lutero per eresia loro lo impedirono e lo protessero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Nasce il termine “Protestantesimo”</a:t>
            </a:r>
            <a:endParaRPr lang="fr-FR" smtClean="0">
              <a:effectLst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1529 Carlo V impone la cancellazione della Riforma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I prìncipi luterani uniti “protestarono” contro questa decisione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Da qui si chiamarono protestanti coloro che aderivano alla riforma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I contrasti col papa si trasformarono in una lunga guerra</a:t>
            </a:r>
            <a:endParaRPr lang="fr-FR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pace di Augusta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La guerra parve concludersi nel 1555 con la pace di Augusta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Vi si affermò il principio per cui i sudditi dei principi tedeschi avrebbero dovuto adottare il credo dei propri sovrani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I quali erano liberi di scegliere la religione che volevano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Da ora in poi + fedi possono convivere nello stesso stato.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Il mondo protestante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Si espanse molto grazie alla diffusione della stampa e per motivi politici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La Riforma prese anche altre vie simili come il Calvinismo (rigore morale) e l’Anglicanesimo (+ simile al cattolicesimo)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E con Erasmo da Rotterdam che non credeva nella predestinazione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L’opposizione alla Chiesa</a:t>
            </a:r>
            <a:endParaRPr lang="fr-FR" smtClean="0">
              <a:effectLst/>
            </a:endParaRP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Da molte parti si chiede alla Chiesa un ritorno all’antica spiritualità</a:t>
            </a:r>
          </a:p>
          <a:p>
            <a:r>
              <a:rPr lang="it-IT" smtClean="0">
                <a:effectLst/>
              </a:rPr>
              <a:t>La Chiesa reagisce duramente</a:t>
            </a:r>
          </a:p>
          <a:p>
            <a:pPr lvl="1"/>
            <a:r>
              <a:rPr lang="it-IT" smtClean="0">
                <a:effectLst/>
              </a:rPr>
              <a:t>1415 J.Hus, che chiedeva un ritorno alla povertà evangelica, va sul rogo</a:t>
            </a:r>
          </a:p>
          <a:p>
            <a:pPr lvl="1"/>
            <a:r>
              <a:rPr lang="it-IT" smtClean="0">
                <a:effectLst/>
              </a:rPr>
              <a:t>1498 Savonarola, che combatteva la corruzione del vaticano, pure</a:t>
            </a:r>
            <a:endParaRPr lang="fr-FR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Confronto fra riformatori</a:t>
            </a:r>
            <a:endParaRPr lang="fr-FR" smtClean="0">
              <a:effectLst/>
            </a:endParaRPr>
          </a:p>
        </p:txBody>
      </p:sp>
      <p:graphicFrame>
        <p:nvGraphicFramePr>
          <p:cNvPr id="112733" name="Group 93"/>
          <p:cNvGraphicFramePr>
            <a:graphicFrameLocks noGrp="1"/>
          </p:cNvGraphicFramePr>
          <p:nvPr/>
        </p:nvGraphicFramePr>
        <p:xfrm>
          <a:off x="1066800" y="1628775"/>
          <a:ext cx="7543800" cy="5113340"/>
        </p:xfrm>
        <a:graphic>
          <a:graphicData uri="http://schemas.openxmlformats.org/drawingml/2006/table">
            <a:tbl>
              <a:tblPr/>
              <a:tblGrid>
                <a:gridCol w="2497138"/>
                <a:gridCol w="1439862"/>
                <a:gridCol w="1944688"/>
                <a:gridCol w="1662112"/>
              </a:tblGrid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Lutero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Calvino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Erasmo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Libero Arbitrio</a:t>
                      </a:r>
                      <a:r>
                        <a:rPr kumimoji="0" lang="fr-FR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Predestinazione</a:t>
                      </a:r>
                      <a:r>
                        <a:rPr kumimoji="0" lang="fr-FR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Vendita indulgenze</a:t>
                      </a:r>
                      <a:r>
                        <a:rPr kumimoji="0" lang="fr-FR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Rottura con Roma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Libera interpretazione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Svalutazione delle opere umane</a:t>
                      </a:r>
                      <a:r>
                        <a:rPr kumimoji="0" lang="fr-FR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Salvezza solo per fede</a:t>
                      </a:r>
                      <a:r>
                        <a:rPr kumimoji="0" lang="fr-FR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Sacramenti</a:t>
                      </a:r>
                      <a:r>
                        <a:rPr kumimoji="0" lang="fr-FR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BATTESIMO</a:t>
                      </a:r>
                      <a:endParaRPr kumimoji="0" lang="it-IT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COMUNIONE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 protestanti in Francia</a:t>
            </a:r>
            <a:endParaRPr lang="fr-FR" smtClean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b="1" smtClean="0"/>
              <a:t>La forma che si diffuse maggiormente fu il calvinismo che nel 1561 aveva oltre 2000 chiese in F. (gli Ugonotti) </a:t>
            </a:r>
          </a:p>
          <a:p>
            <a:r>
              <a:rPr lang="it-IT" sz="2000" b="1" smtClean="0"/>
              <a:t>1562 editto di Caterina de'Medici che dava libertà di culto , ma iniziò (per motivi politici) una guerra di religione lunga oltre trenta anni (Massacro di S.Bartolomeo nel 1572: 20.000 uccisi a sangue freddo)</a:t>
            </a:r>
          </a:p>
          <a:p>
            <a:r>
              <a:rPr lang="it-IT" sz="2000" b="1" smtClean="0"/>
              <a:t>8 guerre di religione tra i Guisa cattolici e  i Borbone Ugonotti, fino a Enrico IV di Borbone che divenuto re si converte al cattolicesimo</a:t>
            </a:r>
          </a:p>
          <a:p>
            <a:r>
              <a:rPr lang="it-IT" sz="2000" b="1" smtClean="0"/>
              <a:t>nel 1598 fa l'Editto di Nantes: libertà di culto agli Ugonotti in tutta la Francia, eccetto Parigi.</a:t>
            </a:r>
            <a:endParaRPr lang="fr-FR" sz="2000" b="1" smtClean="0"/>
          </a:p>
          <a:p>
            <a:endParaRPr lang="fr-F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3"/>
          <a:srcRect l="20464" t="12254"/>
          <a:stretch>
            <a:fillRect/>
          </a:stretch>
        </p:blipFill>
        <p:spPr bwMode="auto">
          <a:xfrm>
            <a:off x="1403350" y="692150"/>
            <a:ext cx="6769100" cy="615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/>
              <a:t>Diffusione del Protestantesimo</a:t>
            </a:r>
            <a:endParaRPr lang="fr-F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z="4000" smtClean="0">
                <a:effectLst/>
              </a:rPr>
              <a:t>Conseguenze della Riforma nel mondo protestante</a:t>
            </a:r>
            <a:endParaRPr lang="fr-FR" sz="4000" smtClean="0">
              <a:effectLst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Si perde il concetto di autorità centrale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Ogni credente stabilisce un patto diretto con Dio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La fede diventa un fatto privato e non dipende da imposizioni dall’alto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Nasce il concetto di libertà di coscienza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Nasce il concetto di tolleranza legato all’accettazione di diversi … di vista</a:t>
            </a:r>
            <a:endParaRPr lang="fr-FR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La reazione della Chiesa</a:t>
            </a:r>
            <a:endParaRPr lang="fr-FR" smtClean="0">
              <a:effectLst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La reazione cattolica fu immediata e si concretizzò col Concilio di Trento (1545-1563) per riaffermare la centralità del Papa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Nasce la Controriforma</a:t>
            </a:r>
            <a:endParaRPr lang="fr-FR" sz="2800" smtClean="0">
              <a:effectLst/>
            </a:endParaRPr>
          </a:p>
        </p:txBody>
      </p:sp>
      <p:pic>
        <p:nvPicPr>
          <p:cNvPr id="32772" name="Picture 5" descr="concili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14900" y="2333625"/>
            <a:ext cx="4121150" cy="3090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Il Concilio di Trento</a:t>
            </a:r>
            <a:endParaRPr lang="fr-FR" smtClean="0">
              <a:effectLst/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Dialogo</a:t>
            </a:r>
          </a:p>
          <a:p>
            <a:pPr lvl="1"/>
            <a:r>
              <a:rPr lang="it-IT" altLang="zh-CN" smtClean="0">
                <a:effectLst/>
                <a:ea typeface="宋体" charset="-122"/>
              </a:rPr>
              <a:t>Ordine dei Teatini che fanno voto di povertà</a:t>
            </a:r>
          </a:p>
          <a:p>
            <a:pPr lvl="1"/>
            <a:r>
              <a:rPr lang="it-IT" altLang="zh-CN" smtClean="0">
                <a:effectLst/>
                <a:ea typeface="宋体" charset="-122"/>
              </a:rPr>
              <a:t>Nomina di Cardinali del rinnovamento</a:t>
            </a:r>
          </a:p>
          <a:p>
            <a:pPr lvl="1"/>
            <a:r>
              <a:rPr lang="it-IT" altLang="zh-CN" smtClean="0">
                <a:effectLst/>
                <a:ea typeface="宋体" charset="-122"/>
              </a:rPr>
              <a:t>Il Papa invita i Luterani in Concilio</a:t>
            </a:r>
          </a:p>
          <a:p>
            <a:pPr lvl="1"/>
            <a:endParaRPr lang="fr-FR" smtClean="0">
              <a:effectLst/>
            </a:endParaRP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Rottura</a:t>
            </a:r>
          </a:p>
          <a:p>
            <a:pPr lvl="1"/>
            <a:r>
              <a:rPr lang="it-IT" smtClean="0">
                <a:effectLst/>
              </a:rPr>
              <a:t>Lotta contro le eresie</a:t>
            </a:r>
          </a:p>
          <a:p>
            <a:pPr lvl="1"/>
            <a:r>
              <a:rPr lang="it-IT" smtClean="0">
                <a:effectLst/>
              </a:rPr>
              <a:t>Tribunale dell’Inquisizione</a:t>
            </a:r>
          </a:p>
          <a:p>
            <a:pPr lvl="1"/>
            <a:r>
              <a:rPr lang="it-IT" smtClean="0">
                <a:effectLst/>
              </a:rPr>
              <a:t>Eretici i cattolici che patteggiano con i protestanti</a:t>
            </a:r>
          </a:p>
          <a:p>
            <a:pPr lvl="1"/>
            <a:r>
              <a:rPr lang="it-IT" smtClean="0">
                <a:effectLst/>
              </a:rPr>
              <a:t>Indice dei libri proibiti</a:t>
            </a:r>
            <a:endParaRPr lang="fr-FR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In sintesi il Concilio…</a:t>
            </a:r>
            <a:endParaRPr lang="fr-FR" smtClean="0">
              <a:effectLst/>
            </a:endParaRP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3492500" y="1989138"/>
            <a:ext cx="3743325" cy="1295400"/>
          </a:xfrm>
          <a:prstGeom prst="downArrowCallout">
            <a:avLst>
              <a:gd name="adj1" fmla="val 72243"/>
              <a:gd name="adj2" fmla="val 72243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4400"/>
              <a:t>Ristabilì</a:t>
            </a:r>
            <a:endParaRPr lang="fr-FR" sz="4400"/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2484438" y="3357563"/>
            <a:ext cx="2159000" cy="1008062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Il Libero arbitrio</a:t>
            </a:r>
            <a:endParaRPr lang="fr-FR"/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4284663" y="4076700"/>
            <a:ext cx="2159000" cy="1008063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Tutti i sacramenti</a:t>
            </a:r>
            <a:endParaRPr lang="fr-FR"/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6156325" y="3357563"/>
            <a:ext cx="2159000" cy="1008062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L’autorità del Papa</a:t>
            </a:r>
            <a:endParaRPr lang="fr-FR"/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6300788" y="4652963"/>
            <a:ext cx="2374900" cy="1008062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Riscrisse il Catechismo</a:t>
            </a:r>
            <a:endParaRPr lang="fr-FR"/>
          </a:p>
        </p:txBody>
      </p:sp>
      <p:sp>
        <p:nvSpPr>
          <p:cNvPr id="95241" name="AutoShape 9"/>
          <p:cNvSpPr>
            <a:spLocks noChangeArrowheads="1"/>
          </p:cNvSpPr>
          <p:nvPr/>
        </p:nvSpPr>
        <p:spPr bwMode="auto">
          <a:xfrm>
            <a:off x="4427538" y="5373688"/>
            <a:ext cx="2159000" cy="1008062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/>
              <a:t>No all’interpretazione delle Scritture</a:t>
            </a:r>
            <a:endParaRPr lang="fr-FR"/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>
            <a:off x="2268538" y="4724400"/>
            <a:ext cx="1871662" cy="1728788"/>
          </a:xfrm>
          <a:prstGeom prst="leftArrowCallout">
            <a:avLst>
              <a:gd name="adj1" fmla="val 25000"/>
              <a:gd name="adj2" fmla="val 25000"/>
              <a:gd name="adj3" fmla="val 18044"/>
              <a:gd name="adj4" fmla="val 6666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/>
              <a:t>Severità e censura</a:t>
            </a:r>
            <a:endParaRPr lang="fr-FR"/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0" y="3284538"/>
            <a:ext cx="2411413" cy="3573462"/>
          </a:xfrm>
          <a:prstGeom prst="verticalScrol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>
                <a:solidFill>
                  <a:schemeClr val="bg1"/>
                </a:solidFill>
              </a:rPr>
              <a:t>1.Fece i Seminari</a:t>
            </a:r>
          </a:p>
          <a:p>
            <a:pPr algn="ctr"/>
            <a:r>
              <a:rPr lang="it-IT"/>
              <a:t>2.Vietò il matrimonio dei preti</a:t>
            </a:r>
          </a:p>
          <a:p>
            <a:pPr algn="ctr"/>
            <a:r>
              <a:rPr lang="it-IT">
                <a:solidFill>
                  <a:schemeClr val="bg1"/>
                </a:solidFill>
              </a:rPr>
              <a:t>3.Potenziò l’Inquisizione</a:t>
            </a:r>
          </a:p>
          <a:p>
            <a:pPr algn="ctr"/>
            <a:r>
              <a:rPr lang="it-IT"/>
              <a:t>4.Fece l’indice dei libri proibiti</a:t>
            </a:r>
            <a:endParaRPr lang="fr-FR"/>
          </a:p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  <p:bldP spid="95237" grpId="0" animBg="1"/>
      <p:bldP spid="95238" grpId="0" animBg="1"/>
      <p:bldP spid="95239" grpId="0" animBg="1"/>
      <p:bldP spid="95240" grpId="0" animBg="1"/>
      <p:bldP spid="95241" grpId="0" animBg="1"/>
      <p:bldP spid="95242" grpId="0" animBg="1"/>
      <p:bldP spid="9524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Conseguenze nel mondo cattolico</a:t>
            </a:r>
            <a:endParaRPr lang="fr-FR" smtClean="0">
              <a:effectLst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Importanti soprattutto sull’educazione, l’Arte e il concetto di autorità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Si fondò l’ordine dei Gesuiti per l’educazione e l’evangelizzazione dei giovani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Si generò un clima di fanatismo religioso e di intolleranza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Caccia alle streghe e guerre di religione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65.000 persone condannate a morte per stregoneria tra il 1560 e il 1660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L’Arte</a:t>
            </a:r>
            <a:endParaRPr lang="fr-FR" smtClean="0">
              <a:effectLst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2843213" cy="4464050"/>
          </a:xfrm>
          <a:noFill/>
        </p:spPr>
        <p:txBody>
          <a:bodyPr/>
          <a:lstStyle/>
          <a:p>
            <a:r>
              <a:rPr lang="it-IT" sz="2800" smtClean="0">
                <a:effectLst/>
              </a:rPr>
              <a:t>Si impose un’arte sacra + semplice, popolare e comprensibile da tutti, capace però di stupire il popolo: nasce così il Barocco</a:t>
            </a:r>
            <a:endParaRPr lang="fr-FR" sz="2800" smtClean="0">
              <a:effectLst/>
            </a:endParaRPr>
          </a:p>
        </p:txBody>
      </p:sp>
      <p:sp>
        <p:nvSpPr>
          <p:cNvPr id="36868" name="Rectangle 5"/>
          <p:cNvSpPr>
            <a:spLocks noGrp="1" noChangeArrowheads="1"/>
          </p:cNvSpPr>
          <p:nvPr>
            <p:ph sz="half" idx="2"/>
          </p:nvPr>
        </p:nvSpPr>
        <p:spPr>
          <a:noFill/>
        </p:spPr>
        <p:txBody>
          <a:bodyPr/>
          <a:lstStyle/>
          <a:p>
            <a:endParaRPr lang="fr-FR" sz="2800" smtClean="0">
              <a:effectLst/>
            </a:endParaRPr>
          </a:p>
        </p:txBody>
      </p:sp>
      <p:pic>
        <p:nvPicPr>
          <p:cNvPr id="36869" name="Picture 4" descr="vora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1619250"/>
            <a:ext cx="6048375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 descr="AssunzioneCarrac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3675" y="771525"/>
            <a:ext cx="3676650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9" name="Picture 5" descr="67_img_bi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260350"/>
            <a:ext cx="375920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0" name="Picture 6" descr="359_img_bi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260350"/>
            <a:ext cx="381635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107950" y="0"/>
            <a:ext cx="2160588" cy="908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Viaggi</a:t>
            </a:r>
            <a:endParaRPr lang="fr-FR"/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2700338" y="0"/>
            <a:ext cx="2159000" cy="908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La stampa</a:t>
            </a:r>
            <a:endParaRPr lang="fr-FR"/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auto">
          <a:xfrm>
            <a:off x="1331913" y="1125538"/>
            <a:ext cx="2303462" cy="1223962"/>
          </a:xfrm>
          <a:prstGeom prst="downArrowCallout">
            <a:avLst>
              <a:gd name="adj1" fmla="val 47049"/>
              <a:gd name="adj2" fmla="val 47049"/>
              <a:gd name="adj3" fmla="val 1666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Portano nuove idee</a:t>
            </a:r>
            <a:endParaRPr lang="fr-FR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468313" y="2541588"/>
            <a:ext cx="16557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Galileo</a:t>
            </a:r>
            <a:endParaRPr lang="fr-FR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771775" y="2551113"/>
            <a:ext cx="16557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Newton</a:t>
            </a:r>
            <a:endParaRPr lang="fr-FR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1619250" y="3573463"/>
            <a:ext cx="16557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Cartesio</a:t>
            </a:r>
            <a:endParaRPr lang="fr-FR"/>
          </a:p>
        </p:txBody>
      </p:sp>
      <p:sp>
        <p:nvSpPr>
          <p:cNvPr id="87050" name="AutoShape 10"/>
          <p:cNvSpPr>
            <a:spLocks noChangeArrowheads="1"/>
          </p:cNvSpPr>
          <p:nvPr/>
        </p:nvSpPr>
        <p:spPr bwMode="auto">
          <a:xfrm>
            <a:off x="6983413" y="3213100"/>
            <a:ext cx="2160587" cy="1512888"/>
          </a:xfrm>
          <a:prstGeom prst="octagon">
            <a:avLst>
              <a:gd name="adj" fmla="val 2928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/>
              <a:t>Crollo del ruolo spirituale della Chiesa</a:t>
            </a:r>
            <a:endParaRPr lang="fr-FR"/>
          </a:p>
        </p:txBody>
      </p:sp>
      <p:sp>
        <p:nvSpPr>
          <p:cNvPr id="87051" name="AutoShape 11"/>
          <p:cNvSpPr>
            <a:spLocks noChangeArrowheads="1"/>
          </p:cNvSpPr>
          <p:nvPr/>
        </p:nvSpPr>
        <p:spPr bwMode="auto">
          <a:xfrm>
            <a:off x="3851275" y="3213100"/>
            <a:ext cx="2952750" cy="1584325"/>
          </a:xfrm>
          <a:prstGeom prst="leftRightArrowCallout">
            <a:avLst>
              <a:gd name="adj1" fmla="val 25000"/>
              <a:gd name="adj2" fmla="val 25000"/>
              <a:gd name="adj3" fmla="val 23297"/>
              <a:gd name="adj4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/>
              <a:t>Non le si riconosce + l’autorità di prima</a:t>
            </a:r>
            <a:endParaRPr lang="fr-FR"/>
          </a:p>
        </p:txBody>
      </p:sp>
      <p:sp>
        <p:nvSpPr>
          <p:cNvPr id="87053" name="AutoShape 13"/>
          <p:cNvSpPr>
            <a:spLocks noChangeArrowheads="1"/>
          </p:cNvSpPr>
          <p:nvPr/>
        </p:nvSpPr>
        <p:spPr bwMode="auto">
          <a:xfrm rot="10800000">
            <a:off x="7019925" y="5013325"/>
            <a:ext cx="1152525" cy="863600"/>
          </a:xfrm>
          <a:custGeom>
            <a:avLst/>
            <a:gdLst>
              <a:gd name="T0" fmla="*/ 807088 w 21600"/>
              <a:gd name="T1" fmla="*/ 0 h 21600"/>
              <a:gd name="T2" fmla="*/ 807088 w 21600"/>
              <a:gd name="T3" fmla="*/ 486095 h 21600"/>
              <a:gd name="T4" fmla="*/ 172719 w 21600"/>
              <a:gd name="T5" fmla="*/ 863600 h 21600"/>
              <a:gd name="T6" fmla="*/ 1152525 w 21600"/>
              <a:gd name="T7" fmla="*/ 2430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7054" name="Oval 14"/>
          <p:cNvSpPr>
            <a:spLocks noChangeArrowheads="1"/>
          </p:cNvSpPr>
          <p:nvPr/>
        </p:nvSpPr>
        <p:spPr bwMode="auto">
          <a:xfrm>
            <a:off x="1835150" y="5157788"/>
            <a:ext cx="4897438" cy="105251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/>
              <a:t>La Chiesa reagisce con forza (Hus, Savonarola, G.Bruno)</a:t>
            </a:r>
            <a:endParaRPr lang="fr-FR"/>
          </a:p>
        </p:txBody>
      </p:sp>
      <p:sp>
        <p:nvSpPr>
          <p:cNvPr id="87055" name="AutoShape 15"/>
          <p:cNvSpPr>
            <a:spLocks noChangeArrowheads="1"/>
          </p:cNvSpPr>
          <p:nvPr/>
        </p:nvSpPr>
        <p:spPr bwMode="auto">
          <a:xfrm>
            <a:off x="5580063" y="188913"/>
            <a:ext cx="3095625" cy="2663825"/>
          </a:xfrm>
          <a:prstGeom prst="verticalScrol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 sz="3200"/>
              <a:t>La Scienza e la Chiesa</a:t>
            </a:r>
            <a:endParaRPr lang="fr-FR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  <p:bldP spid="87046" grpId="0" animBg="1"/>
      <p:bldP spid="87047" grpId="0" animBg="1"/>
      <p:bldP spid="87048" grpId="0" animBg="1"/>
      <p:bldP spid="87049" grpId="0" animBg="1"/>
      <p:bldP spid="87050" grpId="0" animBg="1"/>
      <p:bldP spid="87051" grpId="0" animBg="1"/>
      <p:bldP spid="87053" grpId="0" animBg="1"/>
      <p:bldP spid="87054" grpId="0" animBg="1"/>
      <p:bldP spid="8705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0" y="1989138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8900">
                <a:latin typeface="Castellar" pitchFamily="18" charset="0"/>
              </a:rPr>
              <a:t>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Niccolò V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1200"/>
            <a:ext cx="4151312" cy="41148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Fece il grande Giubileo del 1450</a:t>
            </a:r>
          </a:p>
          <a:p>
            <a:pPr eaLnBrk="1" hangingPunct="1">
              <a:defRPr/>
            </a:pPr>
            <a:r>
              <a:rPr lang="it-IT" sz="2400" smtClean="0"/>
              <a:t>Più politico che religioso esortò invano i principi a soccorrere Bisanzio</a:t>
            </a:r>
          </a:p>
          <a:p>
            <a:pPr eaLnBrk="1" hangingPunct="1">
              <a:defRPr/>
            </a:pPr>
            <a:r>
              <a:rPr lang="it-IT" sz="2400" smtClean="0"/>
              <a:t>Favorì la pacificazione fra gli stati italiani a Lodi</a:t>
            </a:r>
          </a:p>
          <a:p>
            <a:pPr eaLnBrk="1" hangingPunct="1">
              <a:defRPr/>
            </a:pPr>
            <a:r>
              <a:rPr lang="it-IT" sz="2400" smtClean="0"/>
              <a:t>Umanista, diede inizio al mecenatismo papale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fr-FR" sz="2400" smtClean="0"/>
          </a:p>
        </p:txBody>
      </p:sp>
      <p:pic>
        <p:nvPicPr>
          <p:cNvPr id="39941" name="Picture 11" descr="niccolo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989138"/>
            <a:ext cx="39624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1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300788" y="6237288"/>
            <a:ext cx="1223962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Pio II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1200"/>
            <a:ext cx="4222750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Ambizioso, colto, raffinato e diplomatico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2 figli illegittimi ma poi si rivede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Amante della cultura più che della dottrina cattolica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Fonda Pienza secondo i nuovi criteri urbanistici dell’umanesimo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Tenne rapporti epistolari con Dracula” e Maometto II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sz="2400" smtClean="0"/>
          </a:p>
        </p:txBody>
      </p:sp>
      <p:pic>
        <p:nvPicPr>
          <p:cNvPr id="40965" name="Picture 7" descr="pioI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8413" y="1989138"/>
            <a:ext cx="32448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AutoShape 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827087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Leone X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/>
              <a:t>Figlio di Lorenzo il Magnifico</a:t>
            </a:r>
          </a:p>
          <a:p>
            <a:pPr eaLnBrk="1" hangingPunct="1">
              <a:defRPr/>
            </a:pPr>
            <a:r>
              <a:rPr lang="it-IT" sz="2800" smtClean="0"/>
              <a:t>Cardinale a 13 anni</a:t>
            </a:r>
          </a:p>
          <a:p>
            <a:pPr eaLnBrk="1" hangingPunct="1">
              <a:defRPr/>
            </a:pPr>
            <a:r>
              <a:rPr lang="it-IT" sz="2800" smtClean="0"/>
              <a:t>Famoso per il tariffario delle indulgenze</a:t>
            </a:r>
          </a:p>
          <a:p>
            <a:pPr eaLnBrk="1" hangingPunct="1">
              <a:defRPr/>
            </a:pPr>
            <a:r>
              <a:rPr lang="it-IT" sz="2800" smtClean="0"/>
              <a:t>Apogeo del Rinascimento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fr-FR" sz="2800" smtClean="0"/>
          </a:p>
        </p:txBody>
      </p:sp>
      <p:pic>
        <p:nvPicPr>
          <p:cNvPr id="41989" name="Picture 7" descr="leone_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060575"/>
            <a:ext cx="38004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6237288"/>
            <a:ext cx="1223962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991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3860800"/>
            <a:ext cx="576262" cy="5048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ChangeArrowheads="1"/>
          </p:cNvSpPr>
          <p:nvPr/>
        </p:nvSpPr>
        <p:spPr bwMode="auto">
          <a:xfrm>
            <a:off x="252413" y="1611313"/>
            <a:ext cx="8891587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it-IT" sz="2000"/>
              <a:t>Un ecclesiastico che incorresse in peccato carnale, sia con suore, sia con cugine, nipoti o figliocce, sia, infine, con un'altra qualsiasi donna, sarà assolto, mediante il pagamento di 67 libbre, 12 soldi. </a:t>
            </a:r>
          </a:p>
          <a:p>
            <a:pPr algn="ctr">
              <a:tabLst>
                <a:tab pos="457200" algn="l"/>
              </a:tabLst>
            </a:pPr>
            <a:endParaRPr lang="it-IT" sz="2000"/>
          </a:p>
          <a:p>
            <a:pPr algn="ctr">
              <a:tabLst>
                <a:tab pos="457200" algn="l"/>
              </a:tabLst>
            </a:pPr>
            <a:r>
              <a:rPr lang="it-IT" sz="2000"/>
              <a:t>Se l'ecclesiastico, oltre al peccato di fornicazione chiedesse d'essere assolto dal peccato contro natura o di bestialità, dovrà pagare 219 libbre, 15 soldi. Ma se avesse commesso peccato contro natura con bambini o bestie e non con una donna, pagherà solamente 131 libbre, 15 soldi. </a:t>
            </a:r>
          </a:p>
          <a:p>
            <a:pPr algn="ctr">
              <a:tabLst>
                <a:tab pos="457200" algn="l"/>
              </a:tabLst>
            </a:pPr>
            <a:endParaRPr lang="it-IT" sz="2000"/>
          </a:p>
          <a:p>
            <a:pPr algn="ctr">
              <a:tabLst>
                <a:tab pos="457200" algn="l"/>
              </a:tabLst>
            </a:pPr>
            <a:r>
              <a:rPr lang="it-IT" sz="2000"/>
              <a:t>Il sacerdote che deflorasse una vergine, pagherà 2 libbre, 8 soldi. </a:t>
            </a:r>
          </a:p>
          <a:p>
            <a:pPr algn="ctr">
              <a:tabLst>
                <a:tab pos="457200" algn="l"/>
              </a:tabLst>
            </a:pPr>
            <a:r>
              <a:rPr lang="it-IT" sz="2000"/>
              <a:t>La religiosa che ambisse la dignità di abbadessa dopo essersi data a uno o più uomini simultaneamente o successivamente, all'interno o fuori del convento, pagherà 131 libbre, 15 soldi. </a:t>
            </a:r>
          </a:p>
          <a:p>
            <a:pPr algn="ctr">
              <a:tabLst>
                <a:tab pos="457200" algn="l"/>
              </a:tabLst>
            </a:pPr>
            <a:r>
              <a:rPr lang="it-IT" sz="2000"/>
              <a:t>I sacerdoti che volessero vivere in concubinato con i loro parenti, pagheranno 76 libbre, 1 soldo. </a:t>
            </a:r>
          </a:p>
          <a:p>
            <a:pPr algn="ctr">
              <a:tabLst>
                <a:tab pos="457200" algn="l"/>
              </a:tabLst>
            </a:pPr>
            <a:r>
              <a:rPr lang="it-IT" sz="2000"/>
              <a:t>Per ogni peccato di lussuria commesso da un laico, l'assoluzione costerà 27 libbre, 1 soldo; per gli incesti si aggiungerà a coscienza 4 libbre.</a:t>
            </a:r>
            <a:r>
              <a:rPr lang="it-IT"/>
              <a:t> 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077200" cy="1431925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smtClean="0"/>
              <a:t>La «Taxa Camarae» di papa Leone X, uno dei punti più alti della corruzione umana</a:t>
            </a:r>
            <a:r>
              <a:rPr lang="it-IT" sz="4000" smtClean="0"/>
              <a:t> </a:t>
            </a:r>
          </a:p>
        </p:txBody>
      </p:sp>
      <p:sp>
        <p:nvSpPr>
          <p:cNvPr id="43012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Alessandro VI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sz="240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981200"/>
            <a:ext cx="3979863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/>
              <a:t>Nipote del papa Callisto III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Ebbe almeno una decina di figli certi e numerose amanti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Savonarola lo attacca come esempio di corruzione e malcostume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Lui lo fa torturare e bruciare in piazza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Famoso per il trattato di Tordesillas</a:t>
            </a:r>
          </a:p>
          <a:p>
            <a:pPr eaLnBrk="1" hangingPunct="1">
              <a:lnSpc>
                <a:spcPct val="90000"/>
              </a:lnSpc>
            </a:pPr>
            <a:endParaRPr lang="it-IT" sz="2400" smtClean="0"/>
          </a:p>
        </p:txBody>
      </p:sp>
      <p:sp>
        <p:nvSpPr>
          <p:cNvPr id="44037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453313" y="6237288"/>
            <a:ext cx="1222375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44038" name="Picture 7" descr="Alessandro V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989138"/>
            <a:ext cx="3370263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Sisto IV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/>
              <a:t>Amante delle Arti e delle Lettere</a:t>
            </a:r>
          </a:p>
          <a:p>
            <a:pPr eaLnBrk="1" hangingPunct="1">
              <a:defRPr/>
            </a:pPr>
            <a:r>
              <a:rPr lang="it-IT" sz="2800" smtClean="0"/>
              <a:t>Fece costruire la Cappella Sistina</a:t>
            </a:r>
          </a:p>
          <a:p>
            <a:pPr eaLnBrk="1" hangingPunct="1">
              <a:defRPr/>
            </a:pPr>
            <a:r>
              <a:rPr lang="it-IT" sz="2800" smtClean="0"/>
              <a:t>Era corrotto e si impegnò a creare nuovi principati da lasciare ai figli illegittimi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fr-FR" sz="2800" smtClean="0"/>
          </a:p>
        </p:txBody>
      </p:sp>
      <p:pic>
        <p:nvPicPr>
          <p:cNvPr id="45061" name="Picture 7" descr="sistoI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133600"/>
            <a:ext cx="381635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AutoShape 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300788" y="6237288"/>
            <a:ext cx="1223962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620713"/>
            <a:ext cx="7543800" cy="5475287"/>
          </a:xfrm>
          <a:noFill/>
        </p:spPr>
        <p:txBody>
          <a:bodyPr/>
          <a:lstStyle/>
          <a:p>
            <a:r>
              <a:rPr lang="it-IT" dirty="0" smtClean="0">
                <a:effectLst/>
              </a:rPr>
              <a:t>Ma un ruolo ancora + importante per la libertà del pensiero e per incrementare la diffusione delle idee lo dà </a:t>
            </a:r>
            <a:r>
              <a:rPr lang="it-IT" dirty="0" err="1" smtClean="0">
                <a:effectLst/>
              </a:rPr>
              <a:t>anche…</a:t>
            </a:r>
            <a:endParaRPr lang="fr-FR" dirty="0" smtClean="0">
              <a:effectLst/>
            </a:endParaRP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1547813" y="3789363"/>
            <a:ext cx="6624637" cy="21605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4400">
                <a:solidFill>
                  <a:schemeClr val="bg2"/>
                </a:solidFill>
              </a:rPr>
              <a:t>La Riforma Protestante</a:t>
            </a:r>
            <a:endParaRPr lang="fr-FR" sz="4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 cause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Corruzione della Chiesa di Roma</a:t>
            </a:r>
          </a:p>
          <a:p>
            <a:pPr eaLnBrk="1" hangingPunct="1"/>
            <a:r>
              <a:rPr lang="it-IT" smtClean="0"/>
              <a:t>Nepotismo</a:t>
            </a:r>
          </a:p>
          <a:p>
            <a:pPr eaLnBrk="1" hangingPunct="1"/>
            <a:r>
              <a:rPr lang="it-IT" smtClean="0"/>
              <a:t>Vendita delle Indulgenze</a:t>
            </a:r>
          </a:p>
          <a:p>
            <a:pPr eaLnBrk="1" hangingPunct="1"/>
            <a:r>
              <a:rPr lang="it-IT" smtClean="0"/>
              <a:t>Costi enormi della chiesa di Roma</a:t>
            </a:r>
          </a:p>
          <a:p>
            <a:pPr eaLnBrk="1" hangingPunct="1"/>
            <a:r>
              <a:rPr lang="it-IT" smtClean="0"/>
              <a:t>Basilica di San Pietro</a:t>
            </a:r>
          </a:p>
          <a:p>
            <a:pPr eaLnBrk="1" hangingPunct="1"/>
            <a:r>
              <a:rPr lang="it-IT" smtClean="0"/>
              <a:t>Distacco dalle altre chiese europee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1128713"/>
            <a:ext cx="8894763" cy="58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400">
                <a:solidFill>
                  <a:srgbClr val="00FF00"/>
                </a:solidFill>
              </a:rPr>
              <a:t>NICCOLO' V</a:t>
            </a:r>
            <a:r>
              <a:rPr lang="it-IT" sz="2000"/>
              <a:t>, </a:t>
            </a:r>
            <a:r>
              <a:rPr lang="it-IT" sz="2000">
                <a:hlinkClick r:id="rId3" action="ppaction://hlinksldjump"/>
              </a:rPr>
              <a:t>Tommaso Parentucelli</a:t>
            </a:r>
            <a:r>
              <a:rPr lang="it-IT" sz="2000"/>
              <a:t>, di Sarzana (1447-1455)</a:t>
            </a:r>
            <a:br>
              <a:rPr lang="it-IT" sz="2000"/>
            </a:br>
            <a:r>
              <a:rPr lang="it-IT" sz="2000"/>
              <a:t>CALLISTO III, Alonso de Borja, spagnolo (1455-1458)</a:t>
            </a:r>
            <a:br>
              <a:rPr lang="it-IT" sz="2000"/>
            </a:br>
            <a:r>
              <a:rPr lang="it-IT" sz="2400">
                <a:solidFill>
                  <a:srgbClr val="00FF00"/>
                </a:solidFill>
              </a:rPr>
              <a:t>PIO II</a:t>
            </a:r>
            <a:r>
              <a:rPr lang="it-IT" sz="2000"/>
              <a:t>, </a:t>
            </a:r>
            <a:r>
              <a:rPr lang="it-IT" sz="2000">
                <a:hlinkClick r:id="rId4" action="ppaction://hlinksldjump"/>
              </a:rPr>
              <a:t>Enea Silvio Piccolomini</a:t>
            </a:r>
            <a:r>
              <a:rPr lang="it-IT" sz="2000"/>
              <a:t>, di Siena (1458-1464)</a:t>
            </a:r>
            <a:br>
              <a:rPr lang="it-IT" sz="2000"/>
            </a:br>
            <a:r>
              <a:rPr lang="it-IT" sz="2000"/>
              <a:t>PAOLO II, Pietro Barbo, di Venezia (1464-1471)</a:t>
            </a:r>
            <a:br>
              <a:rPr lang="it-IT" sz="2000"/>
            </a:br>
            <a:r>
              <a:rPr lang="it-IT" sz="2400">
                <a:solidFill>
                  <a:srgbClr val="FF0000"/>
                </a:solidFill>
              </a:rPr>
              <a:t>SISTO IV</a:t>
            </a:r>
            <a:r>
              <a:rPr lang="it-IT" sz="2000"/>
              <a:t>, </a:t>
            </a:r>
            <a:r>
              <a:rPr lang="it-IT" sz="2000">
                <a:hlinkClick r:id="rId5" action="ppaction://hlinksldjump"/>
              </a:rPr>
              <a:t>Francesco della Rovere</a:t>
            </a:r>
            <a:r>
              <a:rPr lang="it-IT" sz="2000"/>
              <a:t>, di Savona (1471-1484)</a:t>
            </a:r>
            <a:br>
              <a:rPr lang="it-IT" sz="2000"/>
            </a:br>
            <a:r>
              <a:rPr lang="it-IT" sz="2000"/>
              <a:t>INNOCENZO VIII, G. B. Cibo, genovese (1484-1492)</a:t>
            </a:r>
            <a:br>
              <a:rPr lang="it-IT" sz="2000"/>
            </a:br>
            <a:r>
              <a:rPr lang="it-IT" sz="2400">
                <a:solidFill>
                  <a:srgbClr val="FF0000"/>
                </a:solidFill>
              </a:rPr>
              <a:t>ALESSANDRO VI</a:t>
            </a:r>
            <a:r>
              <a:rPr lang="it-IT" sz="2000"/>
              <a:t>, </a:t>
            </a:r>
            <a:r>
              <a:rPr lang="it-IT" sz="2000">
                <a:hlinkClick r:id="rId6" action="ppaction://hlinksldjump"/>
              </a:rPr>
              <a:t>Rodrigo de Borja</a:t>
            </a:r>
            <a:r>
              <a:rPr lang="it-IT" sz="2000"/>
              <a:t>, spagnolo (1492-1503)</a:t>
            </a:r>
            <a:br>
              <a:rPr lang="it-IT" sz="2000"/>
            </a:br>
            <a:r>
              <a:rPr lang="it-IT" sz="2000"/>
              <a:t>PIO III, Francesco Todeschini-Piccolomini, di Siena (1503)</a:t>
            </a:r>
            <a:br>
              <a:rPr lang="it-IT" sz="2000"/>
            </a:br>
            <a:r>
              <a:rPr lang="it-IT" sz="2000"/>
              <a:t>GIULIO II, Giuliano della Rovere, di Savona (1503-1513)</a:t>
            </a:r>
            <a:br>
              <a:rPr lang="it-IT" sz="2000"/>
            </a:br>
            <a:r>
              <a:rPr lang="it-IT" sz="2400">
                <a:solidFill>
                  <a:srgbClr val="FF0000"/>
                </a:solidFill>
              </a:rPr>
              <a:t>LEONE X</a:t>
            </a:r>
            <a:r>
              <a:rPr lang="it-IT" sz="2000"/>
              <a:t>, </a:t>
            </a:r>
            <a:r>
              <a:rPr lang="it-IT" sz="2000">
                <a:hlinkClick r:id="rId7" action="ppaction://hlinksldjump"/>
              </a:rPr>
              <a:t>Giovanni de' Medici</a:t>
            </a:r>
            <a:r>
              <a:rPr lang="it-IT" sz="2000"/>
              <a:t>, di Firenze  (1513-1521)</a:t>
            </a:r>
            <a:br>
              <a:rPr lang="it-IT" sz="2000"/>
            </a:br>
            <a:r>
              <a:rPr lang="it-IT" sz="2000"/>
              <a:t>ADRIANO VI, Adriano Florenz di Utrecht, Olanda(1522-1523)</a:t>
            </a:r>
            <a:br>
              <a:rPr lang="it-IT" sz="2000"/>
            </a:br>
            <a:r>
              <a:rPr lang="it-IT" sz="2000"/>
              <a:t>CLEMENTE VII, Giulio de' Medici, di Firenze (1523-1534)</a:t>
            </a:r>
            <a:br>
              <a:rPr lang="it-IT" sz="2000"/>
            </a:br>
            <a:r>
              <a:rPr lang="it-IT" sz="2000"/>
              <a:t>PAOLO III, Alessandro Farnese, romano  (1534-1549)</a:t>
            </a:r>
            <a:br>
              <a:rPr lang="it-IT" sz="2000"/>
            </a:br>
            <a:r>
              <a:rPr lang="it-IT" sz="2000"/>
              <a:t>GIULIO III, Giovan Maria Ciocchi, romano  (1550-1555)</a:t>
            </a:r>
            <a:br>
              <a:rPr lang="it-IT" sz="2000"/>
            </a:br>
            <a:r>
              <a:rPr lang="it-IT" sz="2000"/>
              <a:t>MARCELLO II, Marcello Cervini, di Montepulciano (1555)</a:t>
            </a:r>
            <a:br>
              <a:rPr lang="it-IT" sz="2000"/>
            </a:br>
            <a:r>
              <a:rPr lang="it-IT" sz="2000"/>
              <a:t>PAOLO IV, Gian Pietro Carafa, di Napoli (1555-1559)</a:t>
            </a:r>
            <a:br>
              <a:rPr lang="it-IT" sz="2000"/>
            </a:br>
            <a:r>
              <a:rPr lang="it-IT" sz="2000"/>
              <a:t>PIO IV, Giovan Angelo de' Medici, di Milano (1560-1565)</a:t>
            </a:r>
            <a:br>
              <a:rPr lang="it-IT" sz="2000"/>
            </a:br>
            <a:endParaRPr lang="it-IT" sz="200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I Papi del periodo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vendita delle Indulgenze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43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Era la pratica più scandalosa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si diceva che Gesù e i santi avevano creato un grande tesoro di Indulgenze cui il papa e il clero potevano far accedere i fedeli, i quali per veder rimesse le loro pene erano disposti a pagare ingenti somme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Si poteva pagare per i vivi, ma anche per i morti , per abbreviare la permanenza in Purgatorio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Naturalmente la Chiesa incassava per sé tutti i soldi ricavati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smtClean="0">
                <a:solidFill>
                  <a:schemeClr val="hlink"/>
                </a:solidFill>
              </a:rPr>
              <a:t>“Quando il soldo tintinna nella cassa, l’anima del defunto in Paradiso passa”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82015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Un caso clamoroso avvenne nel 1515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Alberto Hohenzollern, che aveva già 2 importanti vescovadi aveva chiesto anche il vescovado + importante di Germania, quello di Magonza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Il cumulo di cariche era vietato, ma il papa Leone X fece capire che se si pagava era possibile chiudere un occhio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Alberto si fece prestare la somma richiesta dai Fugger e col Papa organizzò un bando di indulgenze in modo da rientrare dal prestito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Gli introiti delle offerte vennero spartite a metà: una parte per i Fugger, l'altra al papa per finire la basilica di S. Pietro.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 Wittenberg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Gli esattori papali arrivarono anche a Wittenberg</a:t>
            </a:r>
          </a:p>
          <a:p>
            <a:pPr eaLnBrk="1" hangingPunct="1">
              <a:defRPr/>
            </a:pPr>
            <a:r>
              <a:rPr lang="it-IT" smtClean="0"/>
              <a:t>Qui ad accoglierli c’era un monaco agostiniano che esortava i suoi fedeli a non pagare nulla</a:t>
            </a:r>
          </a:p>
          <a:p>
            <a:pPr eaLnBrk="1" hangingPunct="1">
              <a:defRPr/>
            </a:pPr>
            <a:r>
              <a:rPr lang="it-IT" smtClean="0"/>
              <a:t>Il suo nome era Martin Lutero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flesso">
  <a:themeElements>
    <a:clrScheme name="Riflesso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ifless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flesso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1255</TotalTime>
  <Words>1741</Words>
  <Application>Microsoft PowerPoint</Application>
  <PresentationFormat>Presentazione su schermo (4:3)</PresentationFormat>
  <Paragraphs>233</Paragraphs>
  <Slides>36</Slides>
  <Notes>36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Riflesso</vt:lpstr>
      <vt:lpstr>Il ruolo della Chiesa</vt:lpstr>
      <vt:lpstr>L’opposizione alla Chiesa</vt:lpstr>
      <vt:lpstr>Diapositiva 3</vt:lpstr>
      <vt:lpstr>Diapositiva 4</vt:lpstr>
      <vt:lpstr>Le cause</vt:lpstr>
      <vt:lpstr>I Papi del periodo</vt:lpstr>
      <vt:lpstr>La vendita delle Indulgenze</vt:lpstr>
      <vt:lpstr>“Quando il soldo tintinna nella cassa, l’anima del defunto in Paradiso passa”</vt:lpstr>
      <vt:lpstr>A Wittenberg</vt:lpstr>
      <vt:lpstr>Martin Lutero 1483-1546</vt:lpstr>
      <vt:lpstr>Le 95 tesi di Wittenberg</vt:lpstr>
      <vt:lpstr>Alcune tesi</vt:lpstr>
      <vt:lpstr>La dottrina luterana</vt:lpstr>
      <vt:lpstr>La dottrina luterana 2</vt:lpstr>
      <vt:lpstr>Ricapitolando…</vt:lpstr>
      <vt:lpstr>Conseguenze del luteranesimo</vt:lpstr>
      <vt:lpstr>Nasce il termine “Protestantesimo”</vt:lpstr>
      <vt:lpstr>La pace di Augusta</vt:lpstr>
      <vt:lpstr>Il mondo protestante</vt:lpstr>
      <vt:lpstr>Confronto fra riformatori</vt:lpstr>
      <vt:lpstr>I protestanti in Francia</vt:lpstr>
      <vt:lpstr>Diapositiva 22</vt:lpstr>
      <vt:lpstr>Conseguenze della Riforma nel mondo protestante</vt:lpstr>
      <vt:lpstr>La reazione della Chiesa</vt:lpstr>
      <vt:lpstr>Il Concilio di Trento</vt:lpstr>
      <vt:lpstr>In sintesi il Concilio…</vt:lpstr>
      <vt:lpstr>Conseguenze nel mondo cattolico</vt:lpstr>
      <vt:lpstr>L’Arte</vt:lpstr>
      <vt:lpstr>Diapositiva 29</vt:lpstr>
      <vt:lpstr>Diapositiva 30</vt:lpstr>
      <vt:lpstr>Niccolò V</vt:lpstr>
      <vt:lpstr>Pio II</vt:lpstr>
      <vt:lpstr>Leone X</vt:lpstr>
      <vt:lpstr>La «Taxa Camarae» di papa Leone X, uno dei punti più alti della corruzione umana </vt:lpstr>
      <vt:lpstr>Alessandro VI</vt:lpstr>
      <vt:lpstr>Sisto IV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RIFORMA PROTESTANTE</dc:title>
  <dc:creator>marco</dc:creator>
  <cp:lastModifiedBy>laspandr</cp:lastModifiedBy>
  <cp:revision>30</cp:revision>
  <dcterms:created xsi:type="dcterms:W3CDTF">2004-02-05T15:55:27Z</dcterms:created>
  <dcterms:modified xsi:type="dcterms:W3CDTF">2015-04-23T16:52:38Z</dcterms:modified>
</cp:coreProperties>
</file>