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8" r:id="rId3"/>
    <p:sldId id="283" r:id="rId4"/>
    <p:sldId id="284" r:id="rId5"/>
    <p:sldId id="290" r:id="rId6"/>
    <p:sldId id="285" r:id="rId7"/>
    <p:sldId id="286" r:id="rId8"/>
    <p:sldId id="287" r:id="rId9"/>
    <p:sldId id="288" r:id="rId10"/>
    <p:sldId id="260" r:id="rId11"/>
    <p:sldId id="261" r:id="rId12"/>
    <p:sldId id="291" r:id="rId13"/>
    <p:sldId id="266" r:id="rId14"/>
    <p:sldId id="269" r:id="rId15"/>
    <p:sldId id="262" r:id="rId16"/>
    <p:sldId id="274" r:id="rId17"/>
    <p:sldId id="270" r:id="rId18"/>
    <p:sldId id="265" r:id="rId19"/>
    <p:sldId id="271" r:id="rId20"/>
    <p:sldId id="275" r:id="rId21"/>
    <p:sldId id="276" r:id="rId22"/>
    <p:sldId id="277" r:id="rId23"/>
    <p:sldId id="281" r:id="rId24"/>
    <p:sldId id="279" r:id="rId25"/>
    <p:sldId id="282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AE"/>
    <a:srgbClr val="EDF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50" autoAdjust="0"/>
  </p:normalViewPr>
  <p:slideViewPr>
    <p:cSldViewPr>
      <p:cViewPr>
        <p:scale>
          <a:sx n="40" d="100"/>
          <a:sy n="40" d="100"/>
        </p:scale>
        <p:origin x="-82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34E73-A7E4-4D35-B324-B976180C966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6AB4BCB-F2AB-474E-BCA1-2814EFE60A9C}">
      <dgm:prSet phldrT="[Testo]"/>
      <dgm:spPr/>
      <dgm:t>
        <a:bodyPr/>
        <a:lstStyle/>
        <a:p>
          <a:r>
            <a:rPr lang="it-IT" dirty="0" smtClean="0"/>
            <a:t>Parlamento Inglese</a:t>
          </a:r>
          <a:endParaRPr lang="it-IT" dirty="0"/>
        </a:p>
      </dgm:t>
    </dgm:pt>
    <dgm:pt modelId="{E74DFA27-CD7F-4F46-87E9-B0CE85239A91}" type="parTrans" cxnId="{5C7FE40C-5DE4-4027-8CED-032C91FAB431}">
      <dgm:prSet/>
      <dgm:spPr/>
      <dgm:t>
        <a:bodyPr/>
        <a:lstStyle/>
        <a:p>
          <a:endParaRPr lang="it-IT"/>
        </a:p>
      </dgm:t>
    </dgm:pt>
    <dgm:pt modelId="{2EC6512D-1B45-4794-B660-AB5C252DFEAB}" type="sibTrans" cxnId="{5C7FE40C-5DE4-4027-8CED-032C91FAB431}">
      <dgm:prSet/>
      <dgm:spPr/>
      <dgm:t>
        <a:bodyPr/>
        <a:lstStyle/>
        <a:p>
          <a:endParaRPr lang="it-IT"/>
        </a:p>
      </dgm:t>
    </dgm:pt>
    <dgm:pt modelId="{A58ECE6E-7594-49B4-A2DA-8D797C97D0F8}">
      <dgm:prSet phldrT="[Testo]"/>
      <dgm:spPr/>
      <dgm:t>
        <a:bodyPr/>
        <a:lstStyle/>
        <a:p>
          <a:r>
            <a:rPr lang="it-IT" dirty="0" smtClean="0"/>
            <a:t>Camera bassa o dei Comuni</a:t>
          </a:r>
          <a:endParaRPr lang="it-IT" dirty="0"/>
        </a:p>
      </dgm:t>
    </dgm:pt>
    <dgm:pt modelId="{C9461C0B-E553-4265-8DF6-4472036E9FF6}" type="parTrans" cxnId="{D4AE300B-DE83-42F2-AB74-9ECFB94D3AED}">
      <dgm:prSet/>
      <dgm:spPr/>
      <dgm:t>
        <a:bodyPr/>
        <a:lstStyle/>
        <a:p>
          <a:endParaRPr lang="it-IT" dirty="0"/>
        </a:p>
      </dgm:t>
    </dgm:pt>
    <dgm:pt modelId="{CC90354A-32BF-4BE2-914C-BC5FB10B114A}" type="sibTrans" cxnId="{D4AE300B-DE83-42F2-AB74-9ECFB94D3AED}">
      <dgm:prSet/>
      <dgm:spPr/>
      <dgm:t>
        <a:bodyPr/>
        <a:lstStyle/>
        <a:p>
          <a:endParaRPr lang="it-IT"/>
        </a:p>
      </dgm:t>
    </dgm:pt>
    <dgm:pt modelId="{5A8A0EA9-9677-4D36-8B91-00789DBC931D}">
      <dgm:prSet phldrT="[Testo]"/>
      <dgm:spPr/>
      <dgm:t>
        <a:bodyPr/>
        <a:lstStyle/>
        <a:p>
          <a:r>
            <a:rPr lang="it-IT" dirty="0" smtClean="0"/>
            <a:t>Piccola nobiltà, borghesia e basso clero</a:t>
          </a:r>
          <a:endParaRPr lang="it-IT" dirty="0"/>
        </a:p>
      </dgm:t>
    </dgm:pt>
    <dgm:pt modelId="{533F767A-9BF2-4BFE-A612-0463DE64B3C0}" type="parTrans" cxnId="{971A1C36-37EC-41E7-B717-C2ACDC1200B2}">
      <dgm:prSet/>
      <dgm:spPr/>
      <dgm:t>
        <a:bodyPr/>
        <a:lstStyle/>
        <a:p>
          <a:endParaRPr lang="it-IT" dirty="0"/>
        </a:p>
      </dgm:t>
    </dgm:pt>
    <dgm:pt modelId="{843138DB-5836-4246-9EEC-6EA4ECA7EEAA}" type="sibTrans" cxnId="{971A1C36-37EC-41E7-B717-C2ACDC1200B2}">
      <dgm:prSet/>
      <dgm:spPr/>
      <dgm:t>
        <a:bodyPr/>
        <a:lstStyle/>
        <a:p>
          <a:endParaRPr lang="it-IT"/>
        </a:p>
      </dgm:t>
    </dgm:pt>
    <dgm:pt modelId="{EF02156E-D92C-4E68-B4F7-60601F47469F}">
      <dgm:prSet phldrT="[Testo]"/>
      <dgm:spPr/>
      <dgm:t>
        <a:bodyPr/>
        <a:lstStyle/>
        <a:p>
          <a:r>
            <a:rPr lang="it-IT" dirty="0" smtClean="0"/>
            <a:t>Camera alta o dei Lords</a:t>
          </a:r>
          <a:endParaRPr lang="it-IT" dirty="0"/>
        </a:p>
      </dgm:t>
    </dgm:pt>
    <dgm:pt modelId="{7F10DC45-0559-4520-A46A-BA3B390A0133}" type="parTrans" cxnId="{99939064-5E2E-4DE9-8B13-A7059EF2FBB1}">
      <dgm:prSet/>
      <dgm:spPr/>
      <dgm:t>
        <a:bodyPr/>
        <a:lstStyle/>
        <a:p>
          <a:endParaRPr lang="it-IT" dirty="0"/>
        </a:p>
      </dgm:t>
    </dgm:pt>
    <dgm:pt modelId="{9E203DB6-FE0B-439B-867F-6F8331D50E6B}" type="sibTrans" cxnId="{99939064-5E2E-4DE9-8B13-A7059EF2FBB1}">
      <dgm:prSet/>
      <dgm:spPr/>
      <dgm:t>
        <a:bodyPr/>
        <a:lstStyle/>
        <a:p>
          <a:endParaRPr lang="it-IT"/>
        </a:p>
      </dgm:t>
    </dgm:pt>
    <dgm:pt modelId="{BA425230-8ED8-479F-BFC2-7C5E135B7C58}">
      <dgm:prSet phldrT="[Testo]"/>
      <dgm:spPr/>
      <dgm:t>
        <a:bodyPr/>
        <a:lstStyle/>
        <a:p>
          <a:r>
            <a:rPr lang="it-IT" dirty="0" smtClean="0"/>
            <a:t>Aristocrazia e alto clero (vescovi e abati)</a:t>
          </a:r>
          <a:endParaRPr lang="it-IT" dirty="0"/>
        </a:p>
      </dgm:t>
    </dgm:pt>
    <dgm:pt modelId="{15B3CE60-ED08-433B-A35D-58029A734B1D}" type="parTrans" cxnId="{A410C501-3EC6-4CCB-BCAE-3D40E58E46CC}">
      <dgm:prSet/>
      <dgm:spPr/>
      <dgm:t>
        <a:bodyPr/>
        <a:lstStyle/>
        <a:p>
          <a:endParaRPr lang="it-IT" dirty="0"/>
        </a:p>
      </dgm:t>
    </dgm:pt>
    <dgm:pt modelId="{46005ED3-D2A8-46CF-A47B-6DA2A7CE8942}" type="sibTrans" cxnId="{A410C501-3EC6-4CCB-BCAE-3D40E58E46CC}">
      <dgm:prSet/>
      <dgm:spPr/>
      <dgm:t>
        <a:bodyPr/>
        <a:lstStyle/>
        <a:p>
          <a:endParaRPr lang="it-IT"/>
        </a:p>
      </dgm:t>
    </dgm:pt>
    <dgm:pt modelId="{B48FA976-F985-4767-B3E7-58FAD69CB5FE}" type="pres">
      <dgm:prSet presAssocID="{CE434E73-A7E4-4D35-B324-B976180C96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9B17D7-8E6C-4DD4-BBA1-AEE3E0A602FE}" type="pres">
      <dgm:prSet presAssocID="{06AB4BCB-F2AB-474E-BCA1-2814EFE60A9C}" presName="root1" presStyleCnt="0"/>
      <dgm:spPr/>
    </dgm:pt>
    <dgm:pt modelId="{4A6D2B2B-6904-4DFF-9D63-1025ADC8622F}" type="pres">
      <dgm:prSet presAssocID="{06AB4BCB-F2AB-474E-BCA1-2814EFE60A9C}" presName="LevelOneTextNode" presStyleLbl="node0" presStyleIdx="0" presStyleCnt="1">
        <dgm:presLayoutVars>
          <dgm:chPref val="3"/>
        </dgm:presLayoutVars>
      </dgm:prSet>
      <dgm:spPr/>
    </dgm:pt>
    <dgm:pt modelId="{98089466-CB0D-4EFE-8451-9D59134D2B49}" type="pres">
      <dgm:prSet presAssocID="{06AB4BCB-F2AB-474E-BCA1-2814EFE60A9C}" presName="level2hierChild" presStyleCnt="0"/>
      <dgm:spPr/>
    </dgm:pt>
    <dgm:pt modelId="{61251299-C836-4C41-8CA6-5809E2E21B2C}" type="pres">
      <dgm:prSet presAssocID="{C9461C0B-E553-4265-8DF6-4472036E9FF6}" presName="conn2-1" presStyleLbl="parChTrans1D2" presStyleIdx="0" presStyleCnt="2"/>
      <dgm:spPr/>
    </dgm:pt>
    <dgm:pt modelId="{5A6A48D0-2098-425E-B668-AA778A2D9C9B}" type="pres">
      <dgm:prSet presAssocID="{C9461C0B-E553-4265-8DF6-4472036E9FF6}" presName="connTx" presStyleLbl="parChTrans1D2" presStyleIdx="0" presStyleCnt="2"/>
      <dgm:spPr/>
    </dgm:pt>
    <dgm:pt modelId="{442C5B0C-A293-4883-8702-6EE4CC981F8C}" type="pres">
      <dgm:prSet presAssocID="{A58ECE6E-7594-49B4-A2DA-8D797C97D0F8}" presName="root2" presStyleCnt="0"/>
      <dgm:spPr/>
    </dgm:pt>
    <dgm:pt modelId="{83B1CCE4-0157-49E9-988E-9D8E34F45BCF}" type="pres">
      <dgm:prSet presAssocID="{A58ECE6E-7594-49B4-A2DA-8D797C97D0F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F9D22B9-0D89-4988-AC0C-BA9114632B62}" type="pres">
      <dgm:prSet presAssocID="{A58ECE6E-7594-49B4-A2DA-8D797C97D0F8}" presName="level3hierChild" presStyleCnt="0"/>
      <dgm:spPr/>
    </dgm:pt>
    <dgm:pt modelId="{34BB605B-48ED-46DB-8D00-7B18EF0B6A0D}" type="pres">
      <dgm:prSet presAssocID="{533F767A-9BF2-4BFE-A612-0463DE64B3C0}" presName="conn2-1" presStyleLbl="parChTrans1D3" presStyleIdx="0" presStyleCnt="2"/>
      <dgm:spPr/>
    </dgm:pt>
    <dgm:pt modelId="{C9F2F6C5-1DCB-404B-A9B8-686896883B4C}" type="pres">
      <dgm:prSet presAssocID="{533F767A-9BF2-4BFE-A612-0463DE64B3C0}" presName="connTx" presStyleLbl="parChTrans1D3" presStyleIdx="0" presStyleCnt="2"/>
      <dgm:spPr/>
    </dgm:pt>
    <dgm:pt modelId="{7A46DC0A-12C8-454C-A640-99E8C2C8D492}" type="pres">
      <dgm:prSet presAssocID="{5A8A0EA9-9677-4D36-8B91-00789DBC931D}" presName="root2" presStyleCnt="0"/>
      <dgm:spPr/>
    </dgm:pt>
    <dgm:pt modelId="{DB8F0732-7D8B-440B-A22C-C886660DC7C3}" type="pres">
      <dgm:prSet presAssocID="{5A8A0EA9-9677-4D36-8B91-00789DBC931D}" presName="LevelTwoTextNode" presStyleLbl="node3" presStyleIdx="0" presStyleCnt="2">
        <dgm:presLayoutVars>
          <dgm:chPref val="3"/>
        </dgm:presLayoutVars>
      </dgm:prSet>
      <dgm:spPr/>
    </dgm:pt>
    <dgm:pt modelId="{A1AC0E4D-04A9-4273-8BE4-66FEACB16624}" type="pres">
      <dgm:prSet presAssocID="{5A8A0EA9-9677-4D36-8B91-00789DBC931D}" presName="level3hierChild" presStyleCnt="0"/>
      <dgm:spPr/>
    </dgm:pt>
    <dgm:pt modelId="{6E7B6902-DB91-43D7-A4D4-E4DB4C243737}" type="pres">
      <dgm:prSet presAssocID="{7F10DC45-0559-4520-A46A-BA3B390A0133}" presName="conn2-1" presStyleLbl="parChTrans1D2" presStyleIdx="1" presStyleCnt="2"/>
      <dgm:spPr/>
    </dgm:pt>
    <dgm:pt modelId="{9A8F9ECF-386D-4C8A-AE86-2863AA813C66}" type="pres">
      <dgm:prSet presAssocID="{7F10DC45-0559-4520-A46A-BA3B390A0133}" presName="connTx" presStyleLbl="parChTrans1D2" presStyleIdx="1" presStyleCnt="2"/>
      <dgm:spPr/>
    </dgm:pt>
    <dgm:pt modelId="{D5CD53DE-3DC2-4DC6-A7F2-A11BFE9D06F8}" type="pres">
      <dgm:prSet presAssocID="{EF02156E-D92C-4E68-B4F7-60601F47469F}" presName="root2" presStyleCnt="0"/>
      <dgm:spPr/>
    </dgm:pt>
    <dgm:pt modelId="{7479A918-36CE-4C7C-9B6E-39071A38E398}" type="pres">
      <dgm:prSet presAssocID="{EF02156E-D92C-4E68-B4F7-60601F47469F}" presName="LevelTwoTextNode" presStyleLbl="node2" presStyleIdx="1" presStyleCnt="2">
        <dgm:presLayoutVars>
          <dgm:chPref val="3"/>
        </dgm:presLayoutVars>
      </dgm:prSet>
      <dgm:spPr/>
    </dgm:pt>
    <dgm:pt modelId="{8EB4AC0D-FF5C-430E-BC2C-81A0CF24803C}" type="pres">
      <dgm:prSet presAssocID="{EF02156E-D92C-4E68-B4F7-60601F47469F}" presName="level3hierChild" presStyleCnt="0"/>
      <dgm:spPr/>
    </dgm:pt>
    <dgm:pt modelId="{7D787F35-A6FE-4B1B-A259-96259041D220}" type="pres">
      <dgm:prSet presAssocID="{15B3CE60-ED08-433B-A35D-58029A734B1D}" presName="conn2-1" presStyleLbl="parChTrans1D3" presStyleIdx="1" presStyleCnt="2"/>
      <dgm:spPr/>
    </dgm:pt>
    <dgm:pt modelId="{D4F96168-A94A-4480-8191-BAEF6CD015DC}" type="pres">
      <dgm:prSet presAssocID="{15B3CE60-ED08-433B-A35D-58029A734B1D}" presName="connTx" presStyleLbl="parChTrans1D3" presStyleIdx="1" presStyleCnt="2"/>
      <dgm:spPr/>
    </dgm:pt>
    <dgm:pt modelId="{746EEE83-EDC8-4E6D-A380-973314045FEE}" type="pres">
      <dgm:prSet presAssocID="{BA425230-8ED8-479F-BFC2-7C5E135B7C58}" presName="root2" presStyleCnt="0"/>
      <dgm:spPr/>
    </dgm:pt>
    <dgm:pt modelId="{66FD984A-48B8-4BFB-BE4C-DEB0DD6D368A}" type="pres">
      <dgm:prSet presAssocID="{BA425230-8ED8-479F-BFC2-7C5E135B7C58}" presName="LevelTwoTextNode" presStyleLbl="node3" presStyleIdx="1" presStyleCnt="2">
        <dgm:presLayoutVars>
          <dgm:chPref val="3"/>
        </dgm:presLayoutVars>
      </dgm:prSet>
      <dgm:spPr/>
    </dgm:pt>
    <dgm:pt modelId="{3D6D447C-2C56-4378-81C4-A78F363C31D2}" type="pres">
      <dgm:prSet presAssocID="{BA425230-8ED8-479F-BFC2-7C5E135B7C58}" presName="level3hierChild" presStyleCnt="0"/>
      <dgm:spPr/>
    </dgm:pt>
  </dgm:ptLst>
  <dgm:cxnLst>
    <dgm:cxn modelId="{5680C6F0-0A7C-49FF-8B5E-07431A04A2F6}" type="presOf" srcId="{7F10DC45-0559-4520-A46A-BA3B390A0133}" destId="{9A8F9ECF-386D-4C8A-AE86-2863AA813C66}" srcOrd="1" destOrd="0" presId="urn:microsoft.com/office/officeart/2005/8/layout/hierarchy2"/>
    <dgm:cxn modelId="{9DCEF722-A243-4FCB-9C17-CE562F956551}" type="presOf" srcId="{A58ECE6E-7594-49B4-A2DA-8D797C97D0F8}" destId="{83B1CCE4-0157-49E9-988E-9D8E34F45BCF}" srcOrd="0" destOrd="0" presId="urn:microsoft.com/office/officeart/2005/8/layout/hierarchy2"/>
    <dgm:cxn modelId="{BCB60E70-3BFF-4D8F-BE2C-622FD63BA941}" type="presOf" srcId="{BA425230-8ED8-479F-BFC2-7C5E135B7C58}" destId="{66FD984A-48B8-4BFB-BE4C-DEB0DD6D368A}" srcOrd="0" destOrd="0" presId="urn:microsoft.com/office/officeart/2005/8/layout/hierarchy2"/>
    <dgm:cxn modelId="{5C7FE40C-5DE4-4027-8CED-032C91FAB431}" srcId="{CE434E73-A7E4-4D35-B324-B976180C966E}" destId="{06AB4BCB-F2AB-474E-BCA1-2814EFE60A9C}" srcOrd="0" destOrd="0" parTransId="{E74DFA27-CD7F-4F46-87E9-B0CE85239A91}" sibTransId="{2EC6512D-1B45-4794-B660-AB5C252DFEAB}"/>
    <dgm:cxn modelId="{D5DF16CF-ACD1-440C-A3B3-C3E52FD133C0}" type="presOf" srcId="{C9461C0B-E553-4265-8DF6-4472036E9FF6}" destId="{5A6A48D0-2098-425E-B668-AA778A2D9C9B}" srcOrd="1" destOrd="0" presId="urn:microsoft.com/office/officeart/2005/8/layout/hierarchy2"/>
    <dgm:cxn modelId="{971A1C36-37EC-41E7-B717-C2ACDC1200B2}" srcId="{A58ECE6E-7594-49B4-A2DA-8D797C97D0F8}" destId="{5A8A0EA9-9677-4D36-8B91-00789DBC931D}" srcOrd="0" destOrd="0" parTransId="{533F767A-9BF2-4BFE-A612-0463DE64B3C0}" sibTransId="{843138DB-5836-4246-9EEC-6EA4ECA7EEAA}"/>
    <dgm:cxn modelId="{C005184F-936B-400E-BDDC-D559EB1C856A}" type="presOf" srcId="{533F767A-9BF2-4BFE-A612-0463DE64B3C0}" destId="{C9F2F6C5-1DCB-404B-A9B8-686896883B4C}" srcOrd="1" destOrd="0" presId="urn:microsoft.com/office/officeart/2005/8/layout/hierarchy2"/>
    <dgm:cxn modelId="{24F1DA81-D761-4BC1-9C13-6F526E202E4B}" type="presOf" srcId="{7F10DC45-0559-4520-A46A-BA3B390A0133}" destId="{6E7B6902-DB91-43D7-A4D4-E4DB4C243737}" srcOrd="0" destOrd="0" presId="urn:microsoft.com/office/officeart/2005/8/layout/hierarchy2"/>
    <dgm:cxn modelId="{33C6A6CD-BDF7-4329-BBC2-05C6FA786B51}" type="presOf" srcId="{15B3CE60-ED08-433B-A35D-58029A734B1D}" destId="{D4F96168-A94A-4480-8191-BAEF6CD015DC}" srcOrd="1" destOrd="0" presId="urn:microsoft.com/office/officeart/2005/8/layout/hierarchy2"/>
    <dgm:cxn modelId="{A604E7CE-28FD-4E0C-85B7-803410FE0D31}" type="presOf" srcId="{06AB4BCB-F2AB-474E-BCA1-2814EFE60A9C}" destId="{4A6D2B2B-6904-4DFF-9D63-1025ADC8622F}" srcOrd="0" destOrd="0" presId="urn:microsoft.com/office/officeart/2005/8/layout/hierarchy2"/>
    <dgm:cxn modelId="{F4B1F8D5-E8B0-4E5F-B679-5FBEC76B1E5C}" type="presOf" srcId="{5A8A0EA9-9677-4D36-8B91-00789DBC931D}" destId="{DB8F0732-7D8B-440B-A22C-C886660DC7C3}" srcOrd="0" destOrd="0" presId="urn:microsoft.com/office/officeart/2005/8/layout/hierarchy2"/>
    <dgm:cxn modelId="{42B4D056-E1CB-44FE-994E-D18A6A9B7EFA}" type="presOf" srcId="{CE434E73-A7E4-4D35-B324-B976180C966E}" destId="{B48FA976-F985-4767-B3E7-58FAD69CB5FE}" srcOrd="0" destOrd="0" presId="urn:microsoft.com/office/officeart/2005/8/layout/hierarchy2"/>
    <dgm:cxn modelId="{A410C501-3EC6-4CCB-BCAE-3D40E58E46CC}" srcId="{EF02156E-D92C-4E68-B4F7-60601F47469F}" destId="{BA425230-8ED8-479F-BFC2-7C5E135B7C58}" srcOrd="0" destOrd="0" parTransId="{15B3CE60-ED08-433B-A35D-58029A734B1D}" sibTransId="{46005ED3-D2A8-46CF-A47B-6DA2A7CE8942}"/>
    <dgm:cxn modelId="{AE58185E-30EA-4FE0-A911-C21EC8B97252}" type="presOf" srcId="{EF02156E-D92C-4E68-B4F7-60601F47469F}" destId="{7479A918-36CE-4C7C-9B6E-39071A38E398}" srcOrd="0" destOrd="0" presId="urn:microsoft.com/office/officeart/2005/8/layout/hierarchy2"/>
    <dgm:cxn modelId="{35C392D7-1ED6-460F-8466-017139FE3CF9}" type="presOf" srcId="{533F767A-9BF2-4BFE-A612-0463DE64B3C0}" destId="{34BB605B-48ED-46DB-8D00-7B18EF0B6A0D}" srcOrd="0" destOrd="0" presId="urn:microsoft.com/office/officeart/2005/8/layout/hierarchy2"/>
    <dgm:cxn modelId="{FF65AB9D-664C-404E-A464-B9AB05A0AAF6}" type="presOf" srcId="{C9461C0B-E553-4265-8DF6-4472036E9FF6}" destId="{61251299-C836-4C41-8CA6-5809E2E21B2C}" srcOrd="0" destOrd="0" presId="urn:microsoft.com/office/officeart/2005/8/layout/hierarchy2"/>
    <dgm:cxn modelId="{FA6B2A6A-96E1-4C0C-928D-427456047817}" type="presOf" srcId="{15B3CE60-ED08-433B-A35D-58029A734B1D}" destId="{7D787F35-A6FE-4B1B-A259-96259041D220}" srcOrd="0" destOrd="0" presId="urn:microsoft.com/office/officeart/2005/8/layout/hierarchy2"/>
    <dgm:cxn modelId="{D4AE300B-DE83-42F2-AB74-9ECFB94D3AED}" srcId="{06AB4BCB-F2AB-474E-BCA1-2814EFE60A9C}" destId="{A58ECE6E-7594-49B4-A2DA-8D797C97D0F8}" srcOrd="0" destOrd="0" parTransId="{C9461C0B-E553-4265-8DF6-4472036E9FF6}" sibTransId="{CC90354A-32BF-4BE2-914C-BC5FB10B114A}"/>
    <dgm:cxn modelId="{99939064-5E2E-4DE9-8B13-A7059EF2FBB1}" srcId="{06AB4BCB-F2AB-474E-BCA1-2814EFE60A9C}" destId="{EF02156E-D92C-4E68-B4F7-60601F47469F}" srcOrd="1" destOrd="0" parTransId="{7F10DC45-0559-4520-A46A-BA3B390A0133}" sibTransId="{9E203DB6-FE0B-439B-867F-6F8331D50E6B}"/>
    <dgm:cxn modelId="{633C9BDF-0B88-4388-AB49-2E124FA3E112}" type="presParOf" srcId="{B48FA976-F985-4767-B3E7-58FAD69CB5FE}" destId="{329B17D7-8E6C-4DD4-BBA1-AEE3E0A602FE}" srcOrd="0" destOrd="0" presId="urn:microsoft.com/office/officeart/2005/8/layout/hierarchy2"/>
    <dgm:cxn modelId="{3311B38B-C4AE-4466-98C6-D45C73AB1A50}" type="presParOf" srcId="{329B17D7-8E6C-4DD4-BBA1-AEE3E0A602FE}" destId="{4A6D2B2B-6904-4DFF-9D63-1025ADC8622F}" srcOrd="0" destOrd="0" presId="urn:microsoft.com/office/officeart/2005/8/layout/hierarchy2"/>
    <dgm:cxn modelId="{04CC4C9D-8A98-4F30-AD78-0269C8D70C65}" type="presParOf" srcId="{329B17D7-8E6C-4DD4-BBA1-AEE3E0A602FE}" destId="{98089466-CB0D-4EFE-8451-9D59134D2B49}" srcOrd="1" destOrd="0" presId="urn:microsoft.com/office/officeart/2005/8/layout/hierarchy2"/>
    <dgm:cxn modelId="{94EDBFDC-6D3D-48E8-A8FB-7EBF66F89559}" type="presParOf" srcId="{98089466-CB0D-4EFE-8451-9D59134D2B49}" destId="{61251299-C836-4C41-8CA6-5809E2E21B2C}" srcOrd="0" destOrd="0" presId="urn:microsoft.com/office/officeart/2005/8/layout/hierarchy2"/>
    <dgm:cxn modelId="{69AACCC4-95B1-4102-A392-CA98F27B7B39}" type="presParOf" srcId="{61251299-C836-4C41-8CA6-5809E2E21B2C}" destId="{5A6A48D0-2098-425E-B668-AA778A2D9C9B}" srcOrd="0" destOrd="0" presId="urn:microsoft.com/office/officeart/2005/8/layout/hierarchy2"/>
    <dgm:cxn modelId="{97AEB6CF-29ED-4E22-B48A-AFBE02D34301}" type="presParOf" srcId="{98089466-CB0D-4EFE-8451-9D59134D2B49}" destId="{442C5B0C-A293-4883-8702-6EE4CC981F8C}" srcOrd="1" destOrd="0" presId="urn:microsoft.com/office/officeart/2005/8/layout/hierarchy2"/>
    <dgm:cxn modelId="{E6FCE2BC-005F-441B-8D52-41B177B0A992}" type="presParOf" srcId="{442C5B0C-A293-4883-8702-6EE4CC981F8C}" destId="{83B1CCE4-0157-49E9-988E-9D8E34F45BCF}" srcOrd="0" destOrd="0" presId="urn:microsoft.com/office/officeart/2005/8/layout/hierarchy2"/>
    <dgm:cxn modelId="{86E6E8F8-8C54-4640-91BA-2391528259A5}" type="presParOf" srcId="{442C5B0C-A293-4883-8702-6EE4CC981F8C}" destId="{CF9D22B9-0D89-4988-AC0C-BA9114632B62}" srcOrd="1" destOrd="0" presId="urn:microsoft.com/office/officeart/2005/8/layout/hierarchy2"/>
    <dgm:cxn modelId="{060F65B2-3ABD-40DF-A197-A16744D3D408}" type="presParOf" srcId="{CF9D22B9-0D89-4988-AC0C-BA9114632B62}" destId="{34BB605B-48ED-46DB-8D00-7B18EF0B6A0D}" srcOrd="0" destOrd="0" presId="urn:microsoft.com/office/officeart/2005/8/layout/hierarchy2"/>
    <dgm:cxn modelId="{A8F22A96-C91D-484B-A9EC-75BF3ED663E2}" type="presParOf" srcId="{34BB605B-48ED-46DB-8D00-7B18EF0B6A0D}" destId="{C9F2F6C5-1DCB-404B-A9B8-686896883B4C}" srcOrd="0" destOrd="0" presId="urn:microsoft.com/office/officeart/2005/8/layout/hierarchy2"/>
    <dgm:cxn modelId="{D5C47780-0CE5-496E-B9F2-EEAE2BD824FB}" type="presParOf" srcId="{CF9D22B9-0D89-4988-AC0C-BA9114632B62}" destId="{7A46DC0A-12C8-454C-A640-99E8C2C8D492}" srcOrd="1" destOrd="0" presId="urn:microsoft.com/office/officeart/2005/8/layout/hierarchy2"/>
    <dgm:cxn modelId="{44A94F13-4203-4F29-9A2F-FD2E8E905A43}" type="presParOf" srcId="{7A46DC0A-12C8-454C-A640-99E8C2C8D492}" destId="{DB8F0732-7D8B-440B-A22C-C886660DC7C3}" srcOrd="0" destOrd="0" presId="urn:microsoft.com/office/officeart/2005/8/layout/hierarchy2"/>
    <dgm:cxn modelId="{063E2B7C-A4D4-47C0-8F46-CD06D839B371}" type="presParOf" srcId="{7A46DC0A-12C8-454C-A640-99E8C2C8D492}" destId="{A1AC0E4D-04A9-4273-8BE4-66FEACB16624}" srcOrd="1" destOrd="0" presId="urn:microsoft.com/office/officeart/2005/8/layout/hierarchy2"/>
    <dgm:cxn modelId="{DAF37FC3-7867-4C39-B20D-F5363C3A132D}" type="presParOf" srcId="{98089466-CB0D-4EFE-8451-9D59134D2B49}" destId="{6E7B6902-DB91-43D7-A4D4-E4DB4C243737}" srcOrd="2" destOrd="0" presId="urn:microsoft.com/office/officeart/2005/8/layout/hierarchy2"/>
    <dgm:cxn modelId="{A68C64C2-5380-4378-B68F-26F295B3FCF0}" type="presParOf" srcId="{6E7B6902-DB91-43D7-A4D4-E4DB4C243737}" destId="{9A8F9ECF-386D-4C8A-AE86-2863AA813C66}" srcOrd="0" destOrd="0" presId="urn:microsoft.com/office/officeart/2005/8/layout/hierarchy2"/>
    <dgm:cxn modelId="{91A1B471-F446-42D7-904E-E4CB2BE97643}" type="presParOf" srcId="{98089466-CB0D-4EFE-8451-9D59134D2B49}" destId="{D5CD53DE-3DC2-4DC6-A7F2-A11BFE9D06F8}" srcOrd="3" destOrd="0" presId="urn:microsoft.com/office/officeart/2005/8/layout/hierarchy2"/>
    <dgm:cxn modelId="{8C3BC9EC-B1F6-4934-ACDD-DEFF9D0072E2}" type="presParOf" srcId="{D5CD53DE-3DC2-4DC6-A7F2-A11BFE9D06F8}" destId="{7479A918-36CE-4C7C-9B6E-39071A38E398}" srcOrd="0" destOrd="0" presId="urn:microsoft.com/office/officeart/2005/8/layout/hierarchy2"/>
    <dgm:cxn modelId="{F793803E-3457-44C4-BDE4-FD390B6AD493}" type="presParOf" srcId="{D5CD53DE-3DC2-4DC6-A7F2-A11BFE9D06F8}" destId="{8EB4AC0D-FF5C-430E-BC2C-81A0CF24803C}" srcOrd="1" destOrd="0" presId="urn:microsoft.com/office/officeart/2005/8/layout/hierarchy2"/>
    <dgm:cxn modelId="{59F843A5-62AE-4D03-86EA-6CB07457123A}" type="presParOf" srcId="{8EB4AC0D-FF5C-430E-BC2C-81A0CF24803C}" destId="{7D787F35-A6FE-4B1B-A259-96259041D220}" srcOrd="0" destOrd="0" presId="urn:microsoft.com/office/officeart/2005/8/layout/hierarchy2"/>
    <dgm:cxn modelId="{19CB8F7F-8021-45C6-89CD-EA21B1F7A7B2}" type="presParOf" srcId="{7D787F35-A6FE-4B1B-A259-96259041D220}" destId="{D4F96168-A94A-4480-8191-BAEF6CD015DC}" srcOrd="0" destOrd="0" presId="urn:microsoft.com/office/officeart/2005/8/layout/hierarchy2"/>
    <dgm:cxn modelId="{0915C85F-F4CF-49B3-A6F2-E8CC9B201AE3}" type="presParOf" srcId="{8EB4AC0D-FF5C-430E-BC2C-81A0CF24803C}" destId="{746EEE83-EDC8-4E6D-A380-973314045FEE}" srcOrd="1" destOrd="0" presId="urn:microsoft.com/office/officeart/2005/8/layout/hierarchy2"/>
    <dgm:cxn modelId="{3ACAA883-6286-48ED-82F5-B0AD1123F467}" type="presParOf" srcId="{746EEE83-EDC8-4E6D-A380-973314045FEE}" destId="{66FD984A-48B8-4BFB-BE4C-DEB0DD6D368A}" srcOrd="0" destOrd="0" presId="urn:microsoft.com/office/officeart/2005/8/layout/hierarchy2"/>
    <dgm:cxn modelId="{6ADCCE63-F6C6-440D-AD3D-DD6688F0CEBD}" type="presParOf" srcId="{746EEE83-EDC8-4E6D-A380-973314045FEE}" destId="{3D6D447C-2C56-4378-81C4-A78F363C31D2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3A85F-4C69-49CE-BFB0-5DC5A9586F8B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97254-061E-4BE7-B85F-D91CECA103AD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2971800"/>
            <a:ext cx="5486400" cy="4114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r>
              <a:rPr lang="en-US" sz="1400" b="1" dirty="0" smtClean="0"/>
              <a:t>3-D tiles</a:t>
            </a:r>
            <a:r>
              <a:rPr lang="en-US" sz="1400" b="1" baseline="0" dirty="0" smtClean="0"/>
              <a:t> with texture</a:t>
            </a:r>
          </a:p>
          <a:p>
            <a:r>
              <a:rPr lang="en-US" sz="1400" dirty="0" smtClean="0"/>
              <a:t>(Intermediate)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first rectangle</a:t>
            </a:r>
            <a:r>
              <a:rPr lang="en-US" baseline="0" dirty="0" smtClean="0"/>
              <a:t> </a:t>
            </a:r>
            <a:r>
              <a:rPr lang="en-US" dirty="0" smtClean="0"/>
              <a:t>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Rectangle</a:t>
            </a:r>
            <a:r>
              <a:rPr lang="en-US" sz="1200" baseline="0" dirty="0" smtClean="0"/>
              <a:t> (first option from the left). On the slide, drag to draw a rectangle.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 the rectangle. 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</a:t>
            </a:r>
            <a:r>
              <a:rPr lang="en-US" baseline="0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</a:t>
            </a:r>
            <a:r>
              <a:rPr lang="en-US" b="1" dirty="0" smtClean="0"/>
              <a:t>Height</a:t>
            </a:r>
            <a:r>
              <a:rPr lang="en-US" baseline="0" dirty="0" smtClean="0"/>
              <a:t> box, enter</a:t>
            </a:r>
            <a:r>
              <a:rPr lang="en-US" dirty="0" smtClean="0"/>
              <a:t> </a:t>
            </a:r>
            <a:r>
              <a:rPr lang="en-US" b="1" dirty="0" smtClean="0"/>
              <a:t>2.22</a:t>
            </a:r>
            <a:r>
              <a:rPr lang="en-US" dirty="0" smtClean="0"/>
              <a:t>”.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Width</a:t>
            </a:r>
            <a:r>
              <a:rPr lang="en-US" baseline="0" dirty="0" smtClean="0"/>
              <a:t> box, enter</a:t>
            </a:r>
            <a:r>
              <a:rPr lang="en-US" dirty="0" smtClean="0"/>
              <a:t> </a:t>
            </a:r>
            <a:r>
              <a:rPr lang="en-US" b="1" dirty="0" smtClean="0"/>
              <a:t>2.68”.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Right-click</a:t>
            </a:r>
            <a:r>
              <a:rPr lang="en-US" baseline="0" dirty="0" smtClean="0"/>
              <a:t> the rectangle and select </a:t>
            </a:r>
            <a:r>
              <a:rPr lang="en-US" b="1" baseline="0" dirty="0" smtClean="0"/>
              <a:t>Edit</a:t>
            </a:r>
            <a:r>
              <a:rPr lang="en-US" baseline="0" dirty="0" smtClean="0"/>
              <a:t>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. Enter </a:t>
            </a:r>
            <a:r>
              <a:rPr lang="en-US" b="1" baseline="0" dirty="0" smtClean="0"/>
              <a:t>1</a:t>
            </a:r>
            <a:r>
              <a:rPr lang="en-US" b="0" baseline="0" dirty="0" smtClean="0"/>
              <a:t>,</a:t>
            </a:r>
            <a:r>
              <a:rPr lang="en-US" baseline="0" dirty="0" smtClean="0"/>
              <a:t> and then select the text.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group, in the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list select </a:t>
            </a:r>
            <a:r>
              <a:rPr lang="en-US" b="1" baseline="0" dirty="0" smtClean="0"/>
              <a:t>Calibri</a:t>
            </a:r>
            <a:r>
              <a:rPr lang="en-US" baseline="0" dirty="0" smtClean="0"/>
              <a:t>, and in the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</a:t>
            </a:r>
            <a:r>
              <a:rPr lang="en-US" b="1" baseline="0" dirty="0" smtClean="0"/>
              <a:t>Size</a:t>
            </a:r>
            <a:r>
              <a:rPr lang="en-US" baseline="0" dirty="0" smtClean="0"/>
              <a:t> box enter </a:t>
            </a:r>
            <a:r>
              <a:rPr lang="en-US" b="1" baseline="0" dirty="0" smtClean="0"/>
              <a:t>100 pt</a:t>
            </a:r>
            <a:r>
              <a:rPr lang="en-US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baseline="0" dirty="0" smtClean="0"/>
              <a:t>On </a:t>
            </a:r>
            <a:r>
              <a:rPr lang="en-US" baseline="0" dirty="0" smtClean="0"/>
              <a:t>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Paragraph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Center</a:t>
            </a:r>
            <a:r>
              <a:rPr lang="en-US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baseline="0" dirty="0" smtClean="0"/>
              <a:t>Under </a:t>
            </a:r>
            <a:r>
              <a:rPr lang="en-US" b="1" baseline="0" dirty="0" smtClean="0"/>
              <a:t>Drawing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Tools</a:t>
            </a:r>
            <a:r>
              <a:rPr lang="en-US" b="0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WordArt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Styles</a:t>
            </a:r>
            <a:r>
              <a:rPr lang="en-US" b="0" baseline="0" dirty="0" smtClean="0"/>
              <a:t> group, in the bottom right corner, </a:t>
            </a:r>
            <a:r>
              <a:rPr lang="en-US" dirty="0" smtClean="0"/>
              <a:t>click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 dialog box launcher.</a:t>
            </a:r>
            <a:r>
              <a:rPr lang="en-US" baseline="0" dirty="0" smtClean="0"/>
              <a:t> </a:t>
            </a:r>
            <a:r>
              <a:rPr lang="en-US" dirty="0" smtClean="0"/>
              <a:t>In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Effects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pane. In the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pane, select </a:t>
            </a:r>
            <a:r>
              <a:rPr lang="en-US" b="1" dirty="0" smtClean="0"/>
              <a:t>Solid</a:t>
            </a:r>
            <a:r>
              <a:rPr lang="en-US" dirty="0" smtClean="0"/>
              <a:t> </a:t>
            </a:r>
            <a:r>
              <a:rPr lang="en-US" b="1" dirty="0" smtClean="0"/>
              <a:t>fill</a:t>
            </a:r>
            <a:r>
              <a:rPr lang="en-US" b="0" dirty="0" smtClean="0"/>
              <a:t>,</a:t>
            </a:r>
            <a:r>
              <a:rPr lang="en-US" baseline="0" dirty="0" smtClean="0"/>
              <a:t> click the button next to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Theme Colors</a:t>
            </a:r>
            <a:r>
              <a:rPr lang="en-US" baseline="0" dirty="0" smtClean="0"/>
              <a:t> click</a:t>
            </a:r>
            <a:r>
              <a:rPr lang="en-US" dirty="0" smtClean="0"/>
              <a:t> </a:t>
            </a:r>
            <a:r>
              <a:rPr lang="en-US" b="1" dirty="0" smtClean="0"/>
              <a:t>Tan,</a:t>
            </a:r>
            <a:r>
              <a:rPr lang="en-US" b="1" baseline="0" dirty="0" smtClean="0"/>
              <a:t> Background 2, Darker 25% </a:t>
            </a:r>
            <a:r>
              <a:rPr lang="en-US" b="0" baseline="0" dirty="0" smtClean="0"/>
              <a:t>(third row, third option from the left)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Text</a:t>
            </a:r>
            <a:r>
              <a:rPr lang="en-US" baseline="0" dirty="0" smtClean="0"/>
              <a:t> </a:t>
            </a:r>
            <a:r>
              <a:rPr lang="en-US" b="1" baseline="0" dirty="0" smtClean="0"/>
              <a:t>Effects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Shadow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Shadow</a:t>
            </a:r>
            <a:r>
              <a:rPr lang="en-US" baseline="0" dirty="0" smtClean="0"/>
              <a:t> pane, under </a:t>
            </a:r>
            <a:r>
              <a:rPr lang="en-US" b="1" baseline="0" dirty="0" smtClean="0"/>
              <a:t>Presets</a:t>
            </a:r>
            <a:r>
              <a:rPr lang="en-US" baseline="0" dirty="0" smtClean="0"/>
              <a:t> , under </a:t>
            </a:r>
            <a:r>
              <a:rPr lang="en-US" b="1" baseline="0" dirty="0" smtClean="0"/>
              <a:t>Inner</a:t>
            </a:r>
            <a:r>
              <a:rPr lang="en-US" b="0" baseline="0" dirty="0" smtClean="0"/>
              <a:t>,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Inside</a:t>
            </a:r>
            <a:r>
              <a:rPr lang="en-US" baseline="0" dirty="0" smtClean="0"/>
              <a:t> </a:t>
            </a:r>
            <a:r>
              <a:rPr lang="en-US" b="1" baseline="0" dirty="0" smtClean="0"/>
              <a:t>Diagonal</a:t>
            </a:r>
            <a:r>
              <a:rPr lang="en-US" baseline="0" dirty="0" smtClean="0"/>
              <a:t> </a:t>
            </a:r>
            <a:r>
              <a:rPr lang="en-US" b="1" baseline="0" dirty="0" smtClean="0"/>
              <a:t>Top</a:t>
            </a:r>
            <a:r>
              <a:rPr lang="en-US" baseline="0" dirty="0" smtClean="0"/>
              <a:t> </a:t>
            </a:r>
            <a:r>
              <a:rPr lang="en-US" b="1" baseline="0" dirty="0" smtClean="0"/>
              <a:t>Left </a:t>
            </a:r>
            <a:r>
              <a:rPr lang="en-US" b="0" baseline="0" dirty="0" smtClean="0"/>
              <a:t>(first row, first option from the left)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 the rectangle.</a:t>
            </a:r>
            <a:r>
              <a:rPr lang="en-US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in the left pane. Select </a:t>
            </a:r>
            <a:r>
              <a:rPr lang="en-US" sz="1200" b="1" i="0" baseline="0" dirty="0" smtClean="0"/>
              <a:t>Picture or texture fill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pane, click the button next to </a:t>
            </a:r>
            <a:r>
              <a:rPr lang="en-US" sz="1200" b="1" i="0" baseline="0" dirty="0" smtClean="0"/>
              <a:t>Texture</a:t>
            </a:r>
            <a:r>
              <a:rPr lang="en-US" sz="1200" b="0" i="0" baseline="0" dirty="0" smtClean="0"/>
              <a:t>, and then click </a:t>
            </a:r>
            <a:r>
              <a:rPr lang="en-US" sz="1200" b="1" i="0" baseline="0" dirty="0" smtClean="0"/>
              <a:t>Recycled</a:t>
            </a:r>
            <a:r>
              <a:rPr lang="en-US" sz="1200" b="0" i="0" baseline="0" dirty="0" smtClean="0"/>
              <a:t> </a:t>
            </a:r>
            <a:r>
              <a:rPr lang="en-US" sz="1200" b="1" i="0" baseline="0" dirty="0" smtClean="0"/>
              <a:t>Paper</a:t>
            </a:r>
            <a:r>
              <a:rPr lang="en-US" sz="1200" b="0" i="0" baseline="0" dirty="0" smtClean="0"/>
              <a:t> (third row, fourth option from the left).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Also in the same dialog box (now the </a:t>
            </a:r>
            <a:r>
              <a:rPr lang="en-US" sz="1200" b="1" i="0" baseline="0" dirty="0" smtClean="0"/>
              <a:t>Format Picture </a:t>
            </a:r>
            <a:r>
              <a:rPr lang="en-US" sz="1200" b="0" i="0" baseline="0" dirty="0" smtClean="0"/>
              <a:t>dialog box),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Line Color </a:t>
            </a:r>
            <a:r>
              <a:rPr lang="en-US" sz="1200" i="0" baseline="0" dirty="0" smtClean="0"/>
              <a:t>in the left pane, and then in the </a:t>
            </a:r>
            <a:r>
              <a:rPr lang="en-US" sz="1200" b="1" i="0" baseline="0" dirty="0" smtClean="0"/>
              <a:t>Line Color </a:t>
            </a:r>
            <a:r>
              <a:rPr lang="en-US" sz="1200" i="0" baseline="0" dirty="0" smtClean="0"/>
              <a:t>pane, select </a:t>
            </a:r>
            <a:r>
              <a:rPr lang="en-US" sz="1200" b="1" i="0" baseline="0" dirty="0" smtClean="0"/>
              <a:t>No line</a:t>
            </a:r>
            <a:r>
              <a:rPr lang="en-US" sz="1200" i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Also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 </a:t>
            </a:r>
            <a:r>
              <a:rPr lang="en-US" baseline="0" dirty="0" smtClean="0"/>
              <a:t>dialog box, click </a:t>
            </a:r>
            <a:r>
              <a:rPr lang="en-US" b="1" dirty="0" smtClean="0"/>
              <a:t>Shadow</a:t>
            </a:r>
            <a:r>
              <a:rPr lang="en-US" dirty="0" smtClean="0"/>
              <a:t> in the left pane.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Shadow </a:t>
            </a:r>
            <a:r>
              <a:rPr lang="en-US" sz="1200" i="0" baseline="0" dirty="0" smtClean="0"/>
              <a:t>pane, click the button next to</a:t>
            </a:r>
            <a:r>
              <a:rPr lang="en-US" dirty="0" smtClean="0"/>
              <a:t> </a:t>
            </a:r>
            <a:r>
              <a:rPr lang="en-US" b="1" dirty="0" smtClean="0"/>
              <a:t>Presets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Outer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Offset Diagonal Bottom Right </a:t>
            </a:r>
            <a:r>
              <a:rPr lang="en-US" b="0" baseline="0" dirty="0" smtClean="0"/>
              <a:t>(first row, first option from the left). </a:t>
            </a:r>
            <a:endParaRPr lang="en-US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Also</a:t>
            </a:r>
            <a:r>
              <a:rPr lang="en-US" baseline="0" dirty="0" smtClean="0"/>
              <a:t>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 </a:t>
            </a:r>
            <a:r>
              <a:rPr lang="en-US" baseline="0" dirty="0" smtClean="0"/>
              <a:t>dialog box, click </a:t>
            </a:r>
            <a:r>
              <a:rPr lang="en-US" b="1" dirty="0" smtClean="0"/>
              <a:t>3-D Format </a:t>
            </a:r>
            <a:r>
              <a:rPr lang="en-US" dirty="0" smtClean="0"/>
              <a:t>in the left pane, and then in the </a:t>
            </a:r>
            <a:r>
              <a:rPr lang="en-US" b="1" dirty="0" smtClean="0"/>
              <a:t>3-D Format </a:t>
            </a:r>
            <a:r>
              <a:rPr lang="en-US" dirty="0" smtClean="0"/>
              <a:t>pane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Under </a:t>
            </a:r>
            <a:r>
              <a:rPr lang="en-US" b="1" dirty="0" smtClean="0"/>
              <a:t>Bevel</a:t>
            </a:r>
            <a:r>
              <a:rPr lang="en-US" dirty="0" smtClean="0"/>
              <a:t>,</a:t>
            </a:r>
            <a:r>
              <a:rPr lang="en-US" baseline="0" dirty="0" smtClean="0"/>
              <a:t> in the </a:t>
            </a:r>
            <a:r>
              <a:rPr lang="en-US" b="1" dirty="0" smtClean="0"/>
              <a:t>Top</a:t>
            </a:r>
            <a:r>
              <a:rPr lang="en-US" baseline="0" dirty="0" smtClean="0"/>
              <a:t> list, select</a:t>
            </a:r>
            <a:r>
              <a:rPr lang="en-US" dirty="0" smtClean="0"/>
              <a:t> </a:t>
            </a:r>
            <a:r>
              <a:rPr lang="en-US" b="1" dirty="0" smtClean="0"/>
              <a:t>Angle</a:t>
            </a:r>
            <a:r>
              <a:rPr lang="en-US" baseline="0" dirty="0" smtClean="0"/>
              <a:t> (second row, first option from the left).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i="0" baseline="0" dirty="0" smtClean="0"/>
              <a:t>Next to </a:t>
            </a:r>
            <a:r>
              <a:rPr lang="en-US" sz="1200" b="1" i="0" baseline="0" dirty="0" smtClean="0"/>
              <a:t>Top</a:t>
            </a:r>
            <a:r>
              <a:rPr lang="en-US" sz="1200" i="0" baseline="0" dirty="0" smtClean="0"/>
              <a:t>, in the </a:t>
            </a:r>
            <a:r>
              <a:rPr lang="en-US" sz="1200" b="1" i="0" baseline="0" dirty="0" smtClean="0"/>
              <a:t>Width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 pt</a:t>
            </a:r>
            <a:r>
              <a:rPr lang="en-US" sz="1200" i="0" baseline="0" dirty="0" smtClean="0"/>
              <a:t>, and 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6 pt</a:t>
            </a:r>
            <a:r>
              <a:rPr lang="en-US" sz="1200" i="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Under </a:t>
            </a:r>
            <a:r>
              <a:rPr lang="en-US" b="1" dirty="0" smtClean="0"/>
              <a:t>Bevel</a:t>
            </a:r>
            <a:r>
              <a:rPr lang="en-US" dirty="0" smtClean="0"/>
              <a:t>, in the </a:t>
            </a:r>
            <a:r>
              <a:rPr lang="en-US" b="1" dirty="0" smtClean="0"/>
              <a:t>Bottom</a:t>
            </a:r>
            <a:r>
              <a:rPr lang="en-US" dirty="0" smtClean="0"/>
              <a:t> list, select </a:t>
            </a:r>
            <a:r>
              <a:rPr lang="en-US" b="1" dirty="0" smtClean="0"/>
              <a:t>Circle</a:t>
            </a:r>
            <a:r>
              <a:rPr lang="en-US" dirty="0" smtClean="0"/>
              <a:t> 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Next</a:t>
            </a:r>
            <a:r>
              <a:rPr lang="en-US" baseline="0" dirty="0" smtClean="0"/>
              <a:t> to </a:t>
            </a:r>
            <a:r>
              <a:rPr lang="en-US" b="1" baseline="0" dirty="0" smtClean="0"/>
              <a:t>Bottom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Width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6 pt</a:t>
            </a:r>
            <a:r>
              <a:rPr lang="en-US" baseline="0" dirty="0" smtClean="0"/>
              <a:t>, and in the </a:t>
            </a:r>
            <a:r>
              <a:rPr lang="en-US" b="1" baseline="0" dirty="0" smtClean="0"/>
              <a:t>Height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6 pt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Depth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Depth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4.5 pt</a:t>
            </a:r>
            <a:r>
              <a:rPr lang="en-US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Surface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Material</a:t>
            </a:r>
            <a:r>
              <a:rPr lang="en-US" baseline="0" dirty="0" smtClean="0"/>
              <a:t> list, under </a:t>
            </a:r>
            <a:r>
              <a:rPr lang="en-US" b="1" baseline="0" dirty="0" smtClean="0"/>
              <a:t>Standard</a:t>
            </a:r>
            <a:r>
              <a:rPr lang="en-US" b="0" baseline="0" dirty="0" smtClean="0"/>
              <a:t>, </a:t>
            </a:r>
            <a:r>
              <a:rPr lang="en-US" baseline="0" dirty="0" smtClean="0"/>
              <a:t>select </a:t>
            </a:r>
            <a:r>
              <a:rPr lang="en-US" b="1" baseline="0" dirty="0" smtClean="0"/>
              <a:t>Warm</a:t>
            </a:r>
            <a:r>
              <a:rPr lang="en-US" baseline="0" dirty="0" smtClean="0"/>
              <a:t> </a:t>
            </a:r>
            <a:r>
              <a:rPr lang="en-US" b="1" baseline="0" dirty="0" smtClean="0"/>
              <a:t>Matte</a:t>
            </a:r>
            <a:r>
              <a:rPr lang="en-US" b="0" baseline="0" dirty="0" smtClean="0"/>
              <a:t> (second option from the left).</a:t>
            </a:r>
            <a:endParaRPr lang="en-US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Under </a:t>
            </a:r>
            <a:r>
              <a:rPr lang="en-US" b="1" baseline="0" dirty="0" smtClean="0"/>
              <a:t>Surface</a:t>
            </a:r>
            <a:r>
              <a:rPr lang="en-US" baseline="0" dirty="0" smtClean="0"/>
              <a:t>, in the </a:t>
            </a:r>
            <a:r>
              <a:rPr lang="en-US" b="1" baseline="0" dirty="0" smtClean="0"/>
              <a:t>Lighting</a:t>
            </a:r>
            <a:r>
              <a:rPr lang="en-US" baseline="0" dirty="0" smtClean="0"/>
              <a:t> list, under </a:t>
            </a:r>
            <a:r>
              <a:rPr lang="en-US" b="1" baseline="0" dirty="0" smtClean="0"/>
              <a:t>Neutral</a:t>
            </a:r>
            <a:r>
              <a:rPr lang="en-US" b="0" baseline="0" dirty="0" smtClean="0"/>
              <a:t>,</a:t>
            </a:r>
            <a:r>
              <a:rPr lang="en-US" baseline="0" dirty="0" smtClean="0"/>
              <a:t> select </a:t>
            </a:r>
            <a:r>
              <a:rPr lang="en-US" b="1" baseline="0" dirty="0" smtClean="0"/>
              <a:t>Soft </a:t>
            </a:r>
            <a:r>
              <a:rPr lang="en-US" b="0" baseline="0" dirty="0" smtClean="0"/>
              <a:t>(first row, third option from the left)</a:t>
            </a:r>
            <a:r>
              <a:rPr lang="en-US" baseline="0" dirty="0" smtClean="0"/>
              <a:t>, and in the </a:t>
            </a:r>
            <a:r>
              <a:rPr lang="en-US" b="1" baseline="0" dirty="0" smtClean="0"/>
              <a:t>Angle</a:t>
            </a:r>
            <a:r>
              <a:rPr lang="en-US" baseline="0" dirty="0" smtClean="0"/>
              <a:t> box, enter </a:t>
            </a:r>
            <a:r>
              <a:rPr lang="en-US" b="1" dirty="0" smtClean="0"/>
              <a:t>280°</a:t>
            </a:r>
            <a:r>
              <a:rPr lang="en-US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lang="en-US" dirty="0" smtClean="0"/>
              <a:t>Also in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Picture</a:t>
            </a:r>
            <a:r>
              <a:rPr lang="en-US" baseline="0" dirty="0" smtClean="0"/>
              <a:t> dialog box, click </a:t>
            </a:r>
            <a:r>
              <a:rPr lang="en-US" b="1" dirty="0" smtClean="0"/>
              <a:t>3-D Rotation </a:t>
            </a:r>
            <a:r>
              <a:rPr lang="en-US" dirty="0" smtClean="0"/>
              <a:t>in</a:t>
            </a:r>
            <a:r>
              <a:rPr lang="en-US" baseline="0" dirty="0" smtClean="0"/>
              <a:t> the left pane. In the </a:t>
            </a:r>
            <a:r>
              <a:rPr lang="en-US" b="1" baseline="0" dirty="0" smtClean="0"/>
              <a:t>3-D Rotation </a:t>
            </a:r>
            <a:r>
              <a:rPr lang="en-US" baseline="0" dirty="0" smtClean="0"/>
              <a:t>pane, in the</a:t>
            </a:r>
            <a:r>
              <a:rPr lang="en-US" dirty="0" smtClean="0"/>
              <a:t> </a:t>
            </a:r>
            <a:r>
              <a:rPr lang="en-US" b="1" dirty="0" smtClean="0"/>
              <a:t>Presets</a:t>
            </a:r>
            <a:r>
              <a:rPr lang="en-US" dirty="0" smtClean="0"/>
              <a:t> list, under </a:t>
            </a:r>
            <a:r>
              <a:rPr lang="en-US" b="1" dirty="0" smtClean="0"/>
              <a:t>Perspective</a:t>
            </a:r>
            <a:r>
              <a:rPr lang="en-US" b="0" baseline="0" dirty="0" smtClean="0"/>
              <a:t>, </a:t>
            </a:r>
            <a:r>
              <a:rPr lang="en-US" baseline="0" dirty="0" smtClean="0"/>
              <a:t>select</a:t>
            </a:r>
            <a:r>
              <a:rPr lang="en-US" dirty="0" smtClean="0"/>
              <a:t> </a:t>
            </a:r>
            <a:r>
              <a:rPr lang="en-US" b="1" dirty="0" smtClean="0"/>
              <a:t>Perspective</a:t>
            </a:r>
            <a:r>
              <a:rPr lang="en-US" dirty="0" smtClean="0"/>
              <a:t> </a:t>
            </a:r>
            <a:r>
              <a:rPr lang="en-US" b="1" dirty="0" smtClean="0"/>
              <a:t>Above</a:t>
            </a:r>
            <a:r>
              <a:rPr lang="en-US" b="0" baseline="0" dirty="0" smtClean="0"/>
              <a:t> (second row, first option from the left), and then </a:t>
            </a:r>
            <a:r>
              <a:rPr lang="en-US" baseline="0" dirty="0" smtClean="0"/>
              <a:t>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Y </a:t>
            </a:r>
            <a:r>
              <a:rPr lang="en-US" dirty="0" smtClean="0"/>
              <a:t>box, enter </a:t>
            </a:r>
            <a:r>
              <a:rPr lang="en-US" b="1" dirty="0" smtClean="0"/>
              <a:t>300°</a:t>
            </a:r>
            <a:r>
              <a:rPr lang="en-US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baseline="0" dirty="0" smtClean="0"/>
              <a:t>In the </a:t>
            </a:r>
            <a:r>
              <a:rPr lang="en-US" b="1" dirty="0" smtClean="0"/>
              <a:t>Perspective</a:t>
            </a:r>
            <a:r>
              <a:rPr lang="en-US" baseline="0" dirty="0" smtClean="0"/>
              <a:t> box, enter</a:t>
            </a:r>
            <a:r>
              <a:rPr lang="en-US" dirty="0" smtClean="0"/>
              <a:t> </a:t>
            </a:r>
            <a:r>
              <a:rPr lang="en-US" b="1" dirty="0" smtClean="0"/>
              <a:t>60°</a:t>
            </a:r>
            <a:r>
              <a:rPr lang="en-US" b="0" dirty="0" smtClean="0"/>
              <a:t>.</a:t>
            </a:r>
            <a:endParaRPr lang="en-US" b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lang="en-US" baseline="0" dirty="0" smtClean="0"/>
              <a:t>Drag the rectangle to the left side of the slide.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other rectangles on this slide, do the following: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Clipboard</a:t>
            </a:r>
            <a:r>
              <a:rPr lang="en-US" baseline="0" dirty="0" smtClean="0"/>
              <a:t> group, click the arrow under </a:t>
            </a:r>
            <a:r>
              <a:rPr lang="en-US" b="1" baseline="0" dirty="0" smtClean="0"/>
              <a:t>Paste</a:t>
            </a:r>
            <a:r>
              <a:rPr lang="en-US" baseline="0" dirty="0" smtClean="0"/>
              <a:t> and select </a:t>
            </a:r>
            <a:r>
              <a:rPr lang="en-US" b="1" baseline="0" dirty="0" smtClean="0"/>
              <a:t>Duplicate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text in the second rectangle, and enter </a:t>
            </a:r>
            <a:r>
              <a:rPr lang="en-US" b="1" baseline="0" dirty="0" smtClean="0"/>
              <a:t>2</a:t>
            </a:r>
            <a:r>
              <a:rPr lang="en-US" baseline="0" dirty="0" smtClean="0"/>
              <a:t>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group, click the arrow next to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 and then under </a:t>
            </a:r>
            <a:r>
              <a:rPr lang="en-US" b="1" baseline="0" dirty="0" smtClean="0"/>
              <a:t>Theme Colors </a:t>
            </a:r>
            <a:r>
              <a:rPr lang="en-US" baseline="0" dirty="0" smtClean="0"/>
              <a:t>select </a:t>
            </a:r>
            <a:r>
              <a:rPr lang="en-US" b="1" baseline="0" dirty="0" smtClean="0"/>
              <a:t>Black, Text 1, Lighter 50% </a:t>
            </a:r>
            <a:r>
              <a:rPr lang="en-US" baseline="0" dirty="0" smtClean="0"/>
              <a:t>(second row, second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 the second rectangle. O</a:t>
            </a:r>
            <a:r>
              <a:rPr lang="en-US" baseline="0" dirty="0" smtClean="0"/>
              <a:t>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bottom right corner of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 select </a:t>
            </a:r>
            <a:r>
              <a:rPr lang="en-US" b="1" baseline="0" dirty="0" smtClean="0"/>
              <a:t>Picture or texture fill</a:t>
            </a:r>
            <a:r>
              <a:rPr lang="en-US" baseline="0" dirty="0" smtClean="0"/>
              <a:t>. In the </a:t>
            </a:r>
            <a:r>
              <a:rPr lang="en-US" b="1" baseline="0" dirty="0" smtClean="0"/>
              <a:t>Texture</a:t>
            </a:r>
            <a:r>
              <a:rPr lang="en-US" baseline="0" dirty="0" smtClean="0"/>
              <a:t> list select </a:t>
            </a:r>
            <a:r>
              <a:rPr lang="en-US" b="1" baseline="0" dirty="0" smtClean="0"/>
              <a:t>Granite</a:t>
            </a:r>
            <a:r>
              <a:rPr lang="en-US" baseline="0" dirty="0" smtClean="0"/>
              <a:t> (third row, second option from the left).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Also in the same</a:t>
            </a:r>
            <a:r>
              <a:rPr lang="en-US" baseline="0" dirty="0" smtClean="0"/>
              <a:t> dialog box</a:t>
            </a:r>
            <a:r>
              <a:rPr lang="en-US" dirty="0" smtClean="0"/>
              <a:t> (now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Picture </a:t>
            </a:r>
            <a:r>
              <a:rPr lang="en-US" baseline="0" dirty="0" smtClean="0"/>
              <a:t>dialog box), click </a:t>
            </a:r>
            <a:r>
              <a:rPr lang="en-US" b="1" dirty="0" smtClean="0"/>
              <a:t>3-D</a:t>
            </a:r>
            <a:r>
              <a:rPr lang="en-US" dirty="0" smtClean="0"/>
              <a:t> </a:t>
            </a:r>
            <a:r>
              <a:rPr lang="en-US" b="1" dirty="0" smtClean="0"/>
              <a:t>Rotation</a:t>
            </a:r>
            <a:r>
              <a:rPr lang="en-US" dirty="0" smtClean="0"/>
              <a:t> in the left pane, and in the </a:t>
            </a:r>
            <a:r>
              <a:rPr lang="en-US" b="1" dirty="0" smtClean="0"/>
              <a:t>3-D</a:t>
            </a:r>
            <a:r>
              <a:rPr lang="en-US" dirty="0" smtClean="0"/>
              <a:t> </a:t>
            </a:r>
            <a:r>
              <a:rPr lang="en-US" b="1" dirty="0" smtClean="0"/>
              <a:t>Rotation</a:t>
            </a:r>
            <a:r>
              <a:rPr lang="en-US" dirty="0" smtClean="0"/>
              <a:t> pane, in the </a:t>
            </a:r>
            <a:r>
              <a:rPr lang="en-US" b="1" dirty="0" smtClean="0"/>
              <a:t>Presets</a:t>
            </a:r>
            <a:r>
              <a:rPr lang="en-US" dirty="0" smtClean="0"/>
              <a:t> list, under </a:t>
            </a:r>
            <a:r>
              <a:rPr lang="en-US" b="1" dirty="0" smtClean="0"/>
              <a:t>Perspective</a:t>
            </a:r>
            <a:r>
              <a:rPr lang="en-US" baseline="0" dirty="0" smtClean="0"/>
              <a:t> select</a:t>
            </a:r>
            <a:r>
              <a:rPr lang="en-US" dirty="0" smtClean="0"/>
              <a:t> </a:t>
            </a:r>
            <a:r>
              <a:rPr lang="en-US" b="1" dirty="0" smtClean="0"/>
              <a:t>Perspective</a:t>
            </a:r>
            <a:r>
              <a:rPr lang="en-US" dirty="0" smtClean="0"/>
              <a:t> </a:t>
            </a:r>
            <a:r>
              <a:rPr lang="en-US" b="1" dirty="0" smtClean="0"/>
              <a:t>Contrasting</a:t>
            </a:r>
            <a:r>
              <a:rPr lang="en-US" baseline="0" dirty="0" smtClean="0"/>
              <a:t> </a:t>
            </a:r>
            <a:r>
              <a:rPr lang="en-US" b="1" dirty="0" smtClean="0"/>
              <a:t>Right</a:t>
            </a:r>
            <a:r>
              <a:rPr lang="en-US" baseline="0" dirty="0" smtClean="0"/>
              <a:t> (third row, first option from the left).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Also in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Picture </a:t>
            </a:r>
            <a:r>
              <a:rPr lang="en-US" dirty="0" smtClean="0"/>
              <a:t>dialog box, click </a:t>
            </a:r>
            <a:r>
              <a:rPr lang="en-US" b="1" dirty="0" smtClean="0"/>
              <a:t>Shadow</a:t>
            </a:r>
            <a:r>
              <a:rPr lang="en-US" dirty="0" smtClean="0"/>
              <a:t> in</a:t>
            </a:r>
            <a:r>
              <a:rPr lang="en-US" baseline="0" dirty="0" smtClean="0"/>
              <a:t> the left pane, and in the </a:t>
            </a:r>
            <a:r>
              <a:rPr lang="en-US" b="1" baseline="0" dirty="0" smtClean="0"/>
              <a:t>Shadow</a:t>
            </a:r>
            <a:r>
              <a:rPr lang="en-US" baseline="0" dirty="0" smtClean="0"/>
              <a:t> pane, in the </a:t>
            </a:r>
            <a:r>
              <a:rPr lang="en-US" b="1" baseline="0" dirty="0" smtClean="0"/>
              <a:t>Presets</a:t>
            </a:r>
            <a:r>
              <a:rPr lang="en-US" baseline="0" dirty="0" smtClean="0"/>
              <a:t> list, under </a:t>
            </a:r>
            <a:r>
              <a:rPr lang="en-US" b="1" baseline="0" dirty="0" smtClean="0"/>
              <a:t>Perspective</a:t>
            </a:r>
            <a:r>
              <a:rPr lang="en-US" b="0" baseline="0" dirty="0" smtClean="0"/>
              <a:t>, </a:t>
            </a:r>
            <a:r>
              <a:rPr lang="en-US" baseline="0" dirty="0" smtClean="0"/>
              <a:t>select </a:t>
            </a:r>
            <a:r>
              <a:rPr lang="en-US" b="1" baseline="0" dirty="0" smtClean="0"/>
              <a:t>Perspective</a:t>
            </a:r>
            <a:r>
              <a:rPr lang="en-US" baseline="0" dirty="0" smtClean="0"/>
              <a:t> </a:t>
            </a:r>
            <a:r>
              <a:rPr lang="en-US" b="1" baseline="0" dirty="0" smtClean="0"/>
              <a:t>Diagonal</a:t>
            </a:r>
            <a:r>
              <a:rPr lang="en-US" baseline="0" dirty="0" smtClean="0"/>
              <a:t> </a:t>
            </a:r>
            <a:r>
              <a:rPr lang="en-US" b="1" baseline="0" dirty="0" smtClean="0"/>
              <a:t>Upper</a:t>
            </a:r>
            <a:r>
              <a:rPr lang="en-US" baseline="0" dirty="0" smtClean="0"/>
              <a:t> </a:t>
            </a:r>
            <a:r>
              <a:rPr lang="en-US" b="1" baseline="0" dirty="0" smtClean="0"/>
              <a:t>Left </a:t>
            </a:r>
            <a:r>
              <a:rPr lang="en-US" b="0" baseline="0" dirty="0" smtClean="0"/>
              <a:t>(first row, first option from the left)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Drag the second rectangle</a:t>
            </a:r>
            <a:r>
              <a:rPr lang="en-US" baseline="0" dirty="0" smtClean="0"/>
              <a:t> to the center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first rectangle.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Clipboard</a:t>
            </a:r>
            <a:r>
              <a:rPr lang="en-US" baseline="0" dirty="0" smtClean="0"/>
              <a:t> group, click the arrow below </a:t>
            </a:r>
            <a:r>
              <a:rPr lang="en-US" b="1" baseline="0" dirty="0" smtClean="0"/>
              <a:t>Paste</a:t>
            </a:r>
            <a:r>
              <a:rPr lang="en-US" baseline="0" dirty="0" smtClean="0"/>
              <a:t> and select </a:t>
            </a:r>
            <a:r>
              <a:rPr lang="en-US" b="1" baseline="0" dirty="0" smtClean="0"/>
              <a:t>Duplicate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Select the text in the third rectangle and enter </a:t>
            </a:r>
            <a:r>
              <a:rPr lang="en-US" b="1" baseline="0" dirty="0" smtClean="0"/>
              <a:t>3</a:t>
            </a:r>
            <a:r>
              <a:rPr lang="en-US" baseline="0" dirty="0" smtClean="0"/>
              <a:t>. 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group, click the arrow next to </a:t>
            </a:r>
            <a:r>
              <a:rPr lang="en-US" b="1" baseline="0" dirty="0" smtClean="0"/>
              <a:t>Font</a:t>
            </a:r>
            <a:r>
              <a:rPr lang="en-US" baseline="0" dirty="0" smtClean="0"/>
              <a:t> </a:t>
            </a:r>
            <a:r>
              <a:rPr lang="en-US" b="1" baseline="0" dirty="0" smtClean="0"/>
              <a:t>Color</a:t>
            </a:r>
            <a:r>
              <a:rPr lang="en-US" b="0" baseline="0" dirty="0" smtClean="0"/>
              <a:t>,</a:t>
            </a:r>
            <a:r>
              <a:rPr lang="en-US" baseline="0" dirty="0" smtClean="0"/>
              <a:t> and then under </a:t>
            </a:r>
            <a:r>
              <a:rPr lang="en-US" b="1" baseline="0" dirty="0" smtClean="0"/>
              <a:t>Theme Colors </a:t>
            </a:r>
            <a:r>
              <a:rPr lang="en-US" baseline="0" dirty="0" smtClean="0"/>
              <a:t>select </a:t>
            </a:r>
            <a:r>
              <a:rPr lang="en-US" b="1" baseline="0" dirty="0" smtClean="0"/>
              <a:t>White, Background 1, Darker 50% </a:t>
            </a:r>
            <a:r>
              <a:rPr lang="en-US" baseline="0" dirty="0" smtClean="0"/>
              <a:t>(sixth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Select the third rectangle. 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</a:t>
            </a:r>
            <a:r>
              <a:rPr lang="en-US" baseline="0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</a:t>
            </a:r>
            <a:r>
              <a:rPr lang="en-US" b="1" dirty="0" smtClean="0"/>
              <a:t>Height</a:t>
            </a:r>
            <a:r>
              <a:rPr lang="en-US" baseline="0" dirty="0" smtClean="0"/>
              <a:t> box, enter</a:t>
            </a:r>
            <a:r>
              <a:rPr lang="en-US" dirty="0" smtClean="0"/>
              <a:t> </a:t>
            </a:r>
            <a:r>
              <a:rPr lang="en-US" b="1" dirty="0" smtClean="0"/>
              <a:t>3.0</a:t>
            </a:r>
            <a:r>
              <a:rPr lang="en-US" dirty="0" smtClean="0"/>
              <a:t>”.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Width</a:t>
            </a:r>
            <a:r>
              <a:rPr lang="en-US" baseline="0" dirty="0" smtClean="0"/>
              <a:t> box, enter</a:t>
            </a:r>
            <a:r>
              <a:rPr lang="en-US" dirty="0" smtClean="0"/>
              <a:t> </a:t>
            </a:r>
            <a:r>
              <a:rPr lang="en-US" b="1" dirty="0" smtClean="0"/>
              <a:t>3.26”.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With the third rectangle still selected, on </a:t>
            </a:r>
            <a:r>
              <a:rPr lang="en-US" baseline="0" dirty="0" smtClean="0"/>
              <a:t>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bottom right corner of the </a:t>
            </a:r>
            <a:r>
              <a:rPr lang="en-US" b="1" baseline="0" dirty="0" smtClean="0"/>
              <a:t>Drawing</a:t>
            </a:r>
            <a:r>
              <a:rPr lang="en-US" baseline="0" dirty="0" smtClean="0"/>
              <a:t> group, click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 launcher. In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</a:t>
            </a:r>
            <a:r>
              <a:rPr lang="en-US" b="1" baseline="0" dirty="0" smtClean="0"/>
              <a:t>Shape</a:t>
            </a:r>
            <a:r>
              <a:rPr lang="en-US" baseline="0" dirty="0" smtClean="0"/>
              <a:t> dialog box, click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in the left pane, and in the </a:t>
            </a:r>
            <a:r>
              <a:rPr lang="en-US" b="1" baseline="0" dirty="0" smtClean="0"/>
              <a:t>Fill</a:t>
            </a:r>
            <a:r>
              <a:rPr lang="en-US" baseline="0" dirty="0" smtClean="0"/>
              <a:t> pane select </a:t>
            </a:r>
            <a:r>
              <a:rPr lang="en-US" b="1" baseline="0" dirty="0" smtClean="0"/>
              <a:t>Picture or texture fill</a:t>
            </a:r>
            <a:r>
              <a:rPr lang="en-US" baseline="0" dirty="0" smtClean="0"/>
              <a:t>. In the </a:t>
            </a:r>
            <a:r>
              <a:rPr lang="en-US" b="1" baseline="0" dirty="0" smtClean="0"/>
              <a:t>Texture</a:t>
            </a:r>
            <a:r>
              <a:rPr lang="en-US" baseline="0" dirty="0" smtClean="0"/>
              <a:t> list select </a:t>
            </a:r>
            <a:r>
              <a:rPr lang="en-US" b="1" baseline="0" dirty="0" smtClean="0"/>
              <a:t>White Marble </a:t>
            </a:r>
            <a:r>
              <a:rPr lang="en-US" baseline="0" dirty="0" smtClean="0"/>
              <a:t>(second row, 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Also in the same</a:t>
            </a:r>
            <a:r>
              <a:rPr lang="en-US" baseline="0" dirty="0" smtClean="0"/>
              <a:t> dialog box</a:t>
            </a:r>
            <a:r>
              <a:rPr lang="en-US" dirty="0" smtClean="0"/>
              <a:t> (now the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Picture </a:t>
            </a:r>
            <a:r>
              <a:rPr lang="en-US" baseline="0" dirty="0" smtClean="0"/>
              <a:t>dialog box), click </a:t>
            </a:r>
            <a:r>
              <a:rPr lang="en-US" b="1" dirty="0" smtClean="0"/>
              <a:t>3-D</a:t>
            </a:r>
            <a:r>
              <a:rPr lang="en-US" dirty="0" smtClean="0"/>
              <a:t> </a:t>
            </a:r>
            <a:r>
              <a:rPr lang="en-US" b="1" dirty="0" smtClean="0"/>
              <a:t>Rotation</a:t>
            </a:r>
            <a:r>
              <a:rPr lang="en-US" dirty="0" smtClean="0"/>
              <a:t> in the left pane, and in the </a:t>
            </a:r>
            <a:r>
              <a:rPr lang="en-US" b="1" dirty="0" smtClean="0"/>
              <a:t>3-D</a:t>
            </a:r>
            <a:r>
              <a:rPr lang="en-US" dirty="0" smtClean="0"/>
              <a:t> </a:t>
            </a:r>
            <a:r>
              <a:rPr lang="en-US" b="1" dirty="0" smtClean="0"/>
              <a:t>Rotation</a:t>
            </a:r>
            <a:r>
              <a:rPr lang="en-US" dirty="0" smtClean="0"/>
              <a:t> pane, under </a:t>
            </a:r>
            <a:r>
              <a:rPr lang="en-US" b="1" dirty="0" smtClean="0"/>
              <a:t>Rotation</a:t>
            </a:r>
            <a:r>
              <a:rPr lang="en-US" dirty="0" smtClean="0"/>
              <a:t>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X</a:t>
            </a:r>
            <a:r>
              <a:rPr lang="en-US" dirty="0" smtClean="0"/>
              <a:t> box, enter </a:t>
            </a:r>
            <a:r>
              <a:rPr lang="en-US" b="1" baseline="0" dirty="0" smtClean="0"/>
              <a:t>63.7</a:t>
            </a:r>
            <a:r>
              <a:rPr lang="en-US" baseline="0" dirty="0" smtClean="0"/>
              <a:t>°.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Y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319.3</a:t>
            </a:r>
            <a:r>
              <a:rPr lang="en-US" baseline="0" dirty="0" smtClean="0"/>
              <a:t>°.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Z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289.4</a:t>
            </a:r>
            <a:r>
              <a:rPr lang="en-US" baseline="0" dirty="0" smtClean="0"/>
              <a:t>°.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In the </a:t>
            </a:r>
            <a:r>
              <a:rPr lang="en-US" b="1" baseline="0" dirty="0" smtClean="0"/>
              <a:t>Perspective</a:t>
            </a:r>
            <a:r>
              <a:rPr lang="en-US" baseline="0" dirty="0" smtClean="0"/>
              <a:t> box, enter </a:t>
            </a:r>
            <a:r>
              <a:rPr lang="en-US" b="1" baseline="0" dirty="0" smtClean="0"/>
              <a:t>90</a:t>
            </a:r>
            <a:r>
              <a:rPr lang="en-US" baseline="0" dirty="0" smtClean="0"/>
              <a:t>°.</a:t>
            </a: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Drag the third rectangle to the right side of the slide.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162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152</a:t>
            </a:r>
            <a:r>
              <a:rPr lang="en-US" sz="1200" dirty="0" smtClean="0"/>
              <a:t>, Blue: </a:t>
            </a:r>
            <a:r>
              <a:rPr lang="en-US" sz="1200" b="1" dirty="0" smtClean="0"/>
              <a:t>138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second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 smtClean="0"/>
          </a:p>
        </p:txBody>
      </p:sp>
      <p:sp>
        <p:nvSpPr>
          <p:cNvPr id="9" name="Slide Image Placeholder 5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4D4B4D-023F-4230-B8C8-892A7C8BB7A1}" type="datetimeFigureOut">
              <a:rPr lang="it-IT" smtClean="0"/>
              <a:pPr/>
              <a:t>09/04/2014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71877B-22A2-440D-8331-2487569CA07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Europa : mappa gratuita, mappa muta gratuita, cartina muta gratuita : litorali (bianco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78592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</a:rPr>
              <a:t>La nascita delle monarchie nazionali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L’Europa nel 1400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4" name="Immagine 3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500438"/>
            <a:ext cx="385762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714744" y="928670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002060"/>
                </a:solidFill>
              </a:rPr>
              <a:t>www.didadada.it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643702" y="2857496"/>
            <a:ext cx="2196000" cy="1440000"/>
          </a:xfrm>
          <a:prstGeom prst="ellipse">
            <a:avLst/>
          </a:prstGeom>
          <a:solidFill>
            <a:srgbClr val="B7FFB7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3500430" y="3643314"/>
            <a:ext cx="3024187" cy="1152525"/>
          </a:xfrm>
          <a:prstGeom prst="ellipse">
            <a:avLst/>
          </a:prstGeom>
          <a:solidFill>
            <a:srgbClr val="B7FFB7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1" name="Oval 28"/>
          <p:cNvSpPr>
            <a:spLocks noChangeArrowheads="1"/>
          </p:cNvSpPr>
          <p:nvPr/>
        </p:nvSpPr>
        <p:spPr bwMode="auto">
          <a:xfrm>
            <a:off x="714347" y="4714883"/>
            <a:ext cx="3132000" cy="1260000"/>
          </a:xfrm>
          <a:prstGeom prst="ellipse">
            <a:avLst/>
          </a:prstGeom>
          <a:solidFill>
            <a:srgbClr val="B7FFB7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428596" y="2786058"/>
            <a:ext cx="3071834" cy="1285884"/>
          </a:xfrm>
          <a:prstGeom prst="ellipse">
            <a:avLst/>
          </a:prstGeom>
          <a:solidFill>
            <a:srgbClr val="FAF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Lo stato nazionale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3500430" y="2214554"/>
            <a:ext cx="3024187" cy="1152525"/>
            <a:chOff x="3500430" y="2214554"/>
            <a:chExt cx="3024187" cy="1152525"/>
          </a:xfrm>
        </p:grpSpPr>
        <p:sp>
          <p:nvSpPr>
            <p:cNvPr id="10" name="Oval 28"/>
            <p:cNvSpPr>
              <a:spLocks noChangeArrowheads="1"/>
            </p:cNvSpPr>
            <p:nvPr/>
          </p:nvSpPr>
          <p:spPr bwMode="auto">
            <a:xfrm>
              <a:off x="3500430" y="2214554"/>
              <a:ext cx="3024187" cy="1152525"/>
            </a:xfrm>
            <a:prstGeom prst="ellipse">
              <a:avLst/>
            </a:prstGeom>
            <a:solidFill>
              <a:srgbClr val="B7FFB7"/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endParaRPr lang="it-IT" dirty="0"/>
            </a:p>
          </p:txBody>
        </p:sp>
        <p:sp>
          <p:nvSpPr>
            <p:cNvPr id="4" name="Rettangolo 3"/>
            <p:cNvSpPr/>
            <p:nvPr/>
          </p:nvSpPr>
          <p:spPr>
            <a:xfrm>
              <a:off x="4000496" y="2428868"/>
              <a:ext cx="1928826" cy="785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</a:rPr>
                <a:t>È imperniato sulla </a:t>
              </a:r>
              <a:r>
                <a:rPr lang="it-IT" b="1" dirty="0" smtClean="0">
                  <a:solidFill>
                    <a:srgbClr val="C00000"/>
                  </a:solidFill>
                </a:rPr>
                <a:t>burocrazia</a:t>
              </a:r>
              <a:endParaRPr lang="it-IT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Rettangolo 4"/>
          <p:cNvSpPr/>
          <p:nvPr/>
        </p:nvSpPr>
        <p:spPr>
          <a:xfrm>
            <a:off x="3857620" y="3857628"/>
            <a:ext cx="221457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Si dota di un </a:t>
            </a:r>
            <a:r>
              <a:rPr lang="it-IT" b="1" dirty="0" smtClean="0">
                <a:solidFill>
                  <a:srgbClr val="C00000"/>
                </a:solidFill>
              </a:rPr>
              <a:t>esercito</a:t>
            </a:r>
            <a:r>
              <a:rPr lang="it-IT" b="1" dirty="0" smtClean="0">
                <a:solidFill>
                  <a:srgbClr val="002060"/>
                </a:solidFill>
              </a:rPr>
              <a:t> che ubbidisce solo al re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715140" y="3000372"/>
            <a:ext cx="221457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Per mantenere burocrazia ed esercito è necessario imporre le </a:t>
            </a:r>
            <a:r>
              <a:rPr lang="it-IT" b="1" dirty="0" smtClean="0">
                <a:solidFill>
                  <a:srgbClr val="C00000"/>
                </a:solidFill>
              </a:rPr>
              <a:t>tasse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42910" y="4857760"/>
            <a:ext cx="3214710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Realizza e mantiene le infrastrutture necessarie al commercio (strade, porti ecc.)</a:t>
            </a:r>
            <a:endParaRPr lang="it-IT" b="1" dirty="0">
              <a:solidFill>
                <a:srgbClr val="002060"/>
              </a:solidFill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571472" y="1000108"/>
            <a:ext cx="3071834" cy="1152525"/>
            <a:chOff x="642910" y="928670"/>
            <a:chExt cx="3071834" cy="1152525"/>
          </a:xfrm>
        </p:grpSpPr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642910" y="928670"/>
              <a:ext cx="3024187" cy="1152525"/>
            </a:xfrm>
            <a:prstGeom prst="ellipse">
              <a:avLst/>
            </a:prstGeom>
            <a:solidFill>
              <a:srgbClr val="B7FFB7"/>
            </a:soli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>
              <a:spAutoFit/>
            </a:bodyPr>
            <a:lstStyle/>
            <a:p>
              <a:endParaRPr lang="it-IT" dirty="0"/>
            </a:p>
          </p:txBody>
        </p:sp>
        <p:sp>
          <p:nvSpPr>
            <p:cNvPr id="3" name="Rettangolo 2"/>
            <p:cNvSpPr/>
            <p:nvPr/>
          </p:nvSpPr>
          <p:spPr>
            <a:xfrm>
              <a:off x="714348" y="1071546"/>
              <a:ext cx="3000396" cy="785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rgbClr val="002060"/>
                  </a:solidFill>
                </a:rPr>
                <a:t>Potere  concentrato nelle mani di un monarca</a:t>
              </a:r>
              <a:endParaRPr lang="it-IT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CasellaDiTesto 13"/>
          <p:cNvSpPr txBox="1"/>
          <p:nvPr/>
        </p:nvSpPr>
        <p:spPr>
          <a:xfrm>
            <a:off x="4143372" y="500042"/>
            <a:ext cx="4357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Francia,  Inghilterra e Spagna diventano dunque </a:t>
            </a:r>
            <a:r>
              <a:rPr lang="it-IT" sz="2800" b="1" dirty="0" smtClean="0">
                <a:solidFill>
                  <a:srgbClr val="002060"/>
                </a:solidFill>
              </a:rPr>
              <a:t>monarchie nazionali 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858016" y="6143644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002060"/>
                </a:solidFill>
              </a:rPr>
              <a:t>www.didadada.it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2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5643570" y="3571876"/>
            <a:ext cx="3024187" cy="1152525"/>
          </a:xfrm>
          <a:prstGeom prst="ellipse">
            <a:avLst/>
          </a:prstGeom>
          <a:solidFill>
            <a:srgbClr val="B7FFB7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E941B-F0E6-4369-BD40-95AC71509608}" type="slidenum">
              <a:rPr lang="it-IT"/>
              <a:pPr/>
              <a:t>11</a:t>
            </a:fld>
            <a:endParaRPr lang="it-IT" dirty="0"/>
          </a:p>
        </p:txBody>
      </p:sp>
      <p:sp>
        <p:nvSpPr>
          <p:cNvPr id="97310" name="Oval 30"/>
          <p:cNvSpPr>
            <a:spLocks noChangeArrowheads="1"/>
          </p:cNvSpPr>
          <p:nvPr/>
        </p:nvSpPr>
        <p:spPr bwMode="auto">
          <a:xfrm>
            <a:off x="427038" y="3535363"/>
            <a:ext cx="3024187" cy="1152525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  <a:effectLst>
            <a:outerShdw dist="45791" dir="3378596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97308" name="Oval 28"/>
          <p:cNvSpPr>
            <a:spLocks noChangeArrowheads="1"/>
          </p:cNvSpPr>
          <p:nvPr/>
        </p:nvSpPr>
        <p:spPr bwMode="auto">
          <a:xfrm>
            <a:off x="5630863" y="3540125"/>
            <a:ext cx="3024187" cy="1152525"/>
          </a:xfrm>
          <a:prstGeom prst="ellipse">
            <a:avLst/>
          </a:prstGeom>
          <a:solidFill>
            <a:srgbClr val="002060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it-IT" dirty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0" y="23177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it-IT" sz="3600" b="1" dirty="0" smtClean="0">
                <a:solidFill>
                  <a:srgbClr val="002060"/>
                </a:solidFill>
              </a:rPr>
              <a:t>Monarchie nazionali  </a:t>
            </a:r>
            <a:r>
              <a:rPr lang="it-IT" sz="3600" b="1" dirty="0">
                <a:solidFill>
                  <a:srgbClr val="002060"/>
                </a:solidFill>
              </a:rPr>
              <a:t>e religione</a:t>
            </a:r>
          </a:p>
        </p:txBody>
      </p:sp>
      <p:cxnSp>
        <p:nvCxnSpPr>
          <p:cNvPr id="10248" name="Connettore 4 28672"/>
          <p:cNvCxnSpPr>
            <a:cxnSpLocks noChangeShapeType="1"/>
          </p:cNvCxnSpPr>
          <p:nvPr/>
        </p:nvCxnSpPr>
        <p:spPr bwMode="auto">
          <a:xfrm rot="10800000" flipV="1">
            <a:off x="3433763" y="1084263"/>
            <a:ext cx="201612" cy="12700"/>
          </a:xfrm>
          <a:prstGeom prst="bentConnector3">
            <a:avLst>
              <a:gd name="adj1" fmla="val -1068852"/>
            </a:avLst>
          </a:prstGeom>
          <a:noFill/>
          <a:ln w="9525">
            <a:noFill/>
            <a:round/>
            <a:headEnd/>
            <a:tailEnd/>
          </a:ln>
        </p:spPr>
      </p:cxn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500034" y="928670"/>
            <a:ext cx="82089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</a:rPr>
              <a:t>Le  moderne monarchie nazionali attribuiscono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</a:rPr>
              <a:t>alla </a:t>
            </a:r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</a:rPr>
              <a:t> religione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</a:rPr>
              <a:t>grande importanza. </a:t>
            </a:r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</a:rPr>
              <a:t>Non è una questione di “fede”.  Lo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</a:rPr>
              <a:t>scambio </a:t>
            </a:r>
            <a:r>
              <a:rPr lang="it-IT" sz="2000" b="1" dirty="0" smtClean="0">
                <a:solidFill>
                  <a:schemeClr val="bg2">
                    <a:lumMod val="25000"/>
                  </a:schemeClr>
                </a:solidFill>
              </a:rPr>
              <a:t>tra stato e religione 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</a:rPr>
              <a:t>è il seguente:</a:t>
            </a:r>
          </a:p>
        </p:txBody>
      </p:sp>
      <p:cxnSp>
        <p:nvCxnSpPr>
          <p:cNvPr id="10250" name="AutoShape 14"/>
          <p:cNvCxnSpPr>
            <a:cxnSpLocks noChangeShapeType="1"/>
          </p:cNvCxnSpPr>
          <p:nvPr/>
        </p:nvCxnSpPr>
        <p:spPr bwMode="auto">
          <a:xfrm flipH="1">
            <a:off x="2157413" y="4332288"/>
            <a:ext cx="4762" cy="1587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51" name="AutoShape 17"/>
          <p:cNvCxnSpPr>
            <a:cxnSpLocks noChangeShapeType="1"/>
          </p:cNvCxnSpPr>
          <p:nvPr/>
        </p:nvCxnSpPr>
        <p:spPr bwMode="auto">
          <a:xfrm>
            <a:off x="6745288" y="3054350"/>
            <a:ext cx="0" cy="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97292" name="CasellaDiTesto 48"/>
          <p:cNvSpPr txBox="1">
            <a:spLocks noChangeArrowheads="1"/>
          </p:cNvSpPr>
          <p:nvPr/>
        </p:nvSpPr>
        <p:spPr bwMode="auto">
          <a:xfrm>
            <a:off x="611188" y="3867150"/>
            <a:ext cx="2735262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None/>
              <a:tabLst>
                <a:tab pos="261938" algn="l"/>
              </a:tabLst>
            </a:pPr>
            <a:r>
              <a:rPr lang="it-IT" sz="2600" b="1" dirty="0">
                <a:solidFill>
                  <a:srgbClr val="FAFCAE"/>
                </a:solidFill>
              </a:rPr>
              <a:t>STATO</a:t>
            </a:r>
          </a:p>
        </p:txBody>
      </p:sp>
      <p:sp>
        <p:nvSpPr>
          <p:cNvPr id="97295" name="CasellaDiTesto 48"/>
          <p:cNvSpPr txBox="1">
            <a:spLocks noChangeArrowheads="1"/>
          </p:cNvSpPr>
          <p:nvPr/>
        </p:nvSpPr>
        <p:spPr bwMode="auto">
          <a:xfrm>
            <a:off x="5616575" y="3857628"/>
            <a:ext cx="352742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Tx/>
              <a:buNone/>
              <a:tabLst>
                <a:tab pos="261938" algn="l"/>
              </a:tabLst>
            </a:pPr>
            <a:r>
              <a:rPr lang="it-IT" sz="2600" b="1" dirty="0">
                <a:solidFill>
                  <a:srgbClr val="FAFCAE"/>
                </a:solidFill>
              </a:rPr>
              <a:t>RELIGIONE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1857356" y="2071678"/>
            <a:ext cx="4572032" cy="400110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000" b="1" dirty="0" smtClean="0">
                <a:solidFill>
                  <a:srgbClr val="C00000"/>
                </a:solidFill>
              </a:rPr>
              <a:t>Sostegno  e </a:t>
            </a:r>
            <a:r>
              <a:rPr lang="it-IT" sz="2000" b="1" dirty="0">
                <a:solidFill>
                  <a:srgbClr val="C00000"/>
                </a:solidFill>
              </a:rPr>
              <a:t>protezione</a:t>
            </a:r>
          </a:p>
        </p:txBody>
      </p:sp>
      <p:cxnSp>
        <p:nvCxnSpPr>
          <p:cNvPr id="97305" name="AutoShape 25"/>
          <p:cNvCxnSpPr>
            <a:cxnSpLocks noChangeShapeType="1"/>
            <a:stCxn id="97308" idx="4"/>
            <a:endCxn id="97307" idx="0"/>
          </p:cNvCxnSpPr>
          <p:nvPr/>
        </p:nvCxnSpPr>
        <p:spPr bwMode="auto">
          <a:xfrm rot="5400000">
            <a:off x="5464968" y="3786982"/>
            <a:ext cx="773113" cy="2584450"/>
          </a:xfrm>
          <a:prstGeom prst="bentConnector3">
            <a:avLst>
              <a:gd name="adj1" fmla="val 49898"/>
            </a:avLst>
          </a:prstGeom>
          <a:noFill/>
          <a:ln w="34925">
            <a:solidFill>
              <a:srgbClr val="002060"/>
            </a:solidFill>
            <a:miter lim="800000"/>
            <a:headEnd/>
            <a:tailEnd/>
          </a:ln>
          <a:effectLst/>
        </p:spPr>
      </p:cxnSp>
      <p:cxnSp>
        <p:nvCxnSpPr>
          <p:cNvPr id="97306" name="AutoShape 26"/>
          <p:cNvCxnSpPr>
            <a:cxnSpLocks noChangeShapeType="1"/>
            <a:stCxn id="97310" idx="0"/>
            <a:endCxn id="97304" idx="2"/>
          </p:cNvCxnSpPr>
          <p:nvPr/>
        </p:nvCxnSpPr>
        <p:spPr bwMode="auto">
          <a:xfrm rot="5400000" flipH="1" flipV="1">
            <a:off x="2509465" y="1901456"/>
            <a:ext cx="1063575" cy="2204240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/>
        </p:spPr>
      </p:cxn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3419475" y="5465763"/>
            <a:ext cx="2279650" cy="396875"/>
          </a:xfrm>
          <a:prstGeom prst="rect">
            <a:avLst/>
          </a:prstGeom>
          <a:noFill/>
          <a:ln w="349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2000" b="1" dirty="0">
                <a:solidFill>
                  <a:srgbClr val="002060"/>
                </a:solidFill>
              </a:rPr>
              <a:t>legittimazione</a:t>
            </a:r>
          </a:p>
        </p:txBody>
      </p:sp>
      <p:cxnSp>
        <p:nvCxnSpPr>
          <p:cNvPr id="97313" name="AutoShape 33"/>
          <p:cNvCxnSpPr>
            <a:cxnSpLocks noChangeShapeType="1"/>
            <a:stCxn id="97304" idx="2"/>
            <a:endCxn id="97308" idx="0"/>
          </p:cNvCxnSpPr>
          <p:nvPr/>
        </p:nvCxnSpPr>
        <p:spPr bwMode="auto">
          <a:xfrm rot="16200000" flipH="1">
            <a:off x="5108996" y="1506163"/>
            <a:ext cx="1068337" cy="2999585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7316" name="AutoShape 36"/>
          <p:cNvCxnSpPr>
            <a:cxnSpLocks noChangeShapeType="1"/>
            <a:stCxn id="97310" idx="4"/>
            <a:endCxn id="97307" idx="0"/>
          </p:cNvCxnSpPr>
          <p:nvPr/>
        </p:nvCxnSpPr>
        <p:spPr bwMode="auto">
          <a:xfrm rot="16200000" flipH="1">
            <a:off x="2860675" y="3767138"/>
            <a:ext cx="777875" cy="2619375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rgbClr val="002060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10261" name="Rectangle 38"/>
          <p:cNvSpPr>
            <a:spLocks noChangeArrowheads="1"/>
          </p:cNvSpPr>
          <p:nvPr/>
        </p:nvSpPr>
        <p:spPr bwMode="auto">
          <a:xfrm>
            <a:off x="4067175" y="5105400"/>
            <a:ext cx="865188" cy="379413"/>
          </a:xfrm>
          <a:prstGeom prst="rect">
            <a:avLst/>
          </a:prstGeom>
          <a:solidFill>
            <a:schemeClr val="bg1"/>
          </a:solidFill>
          <a:ln w="349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857620" y="2428868"/>
            <a:ext cx="720000" cy="57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7310" grpId="0" animBg="1"/>
      <p:bldP spid="97308" grpId="0" animBg="1"/>
      <p:bldP spid="10249" grpId="0"/>
      <p:bldP spid="97292" grpId="0"/>
      <p:bldP spid="97295" grpId="0"/>
      <p:bldP spid="97304" grpId="0"/>
      <p:bldP spid="973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28596" y="1357298"/>
            <a:ext cx="2232471" cy="1928826"/>
          </a:xfrm>
          <a:prstGeom prst="roundRect">
            <a:avLst>
              <a:gd name="adj" fmla="val 3771"/>
            </a:avLst>
          </a:prstGeom>
          <a:solidFill>
            <a:srgbClr val="C0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Potere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decentrato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,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suddiviso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tra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vassalli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(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nobili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che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ricevono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un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feudo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)</a:t>
            </a:r>
            <a:endParaRPr lang="en-US" sz="2000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28604"/>
            <a:ext cx="9144000" cy="523220"/>
          </a:xfrm>
          <a:prstGeom prst="rect">
            <a:avLst/>
          </a:prstGeom>
          <a:solidFill>
            <a:schemeClr val="bg1">
              <a:lumMod val="75000"/>
              <a:alpha val="5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Stato feudale </a:t>
            </a:r>
            <a:r>
              <a:rPr lang="it-IT" sz="2800" b="1" i="1" dirty="0" smtClean="0">
                <a:solidFill>
                  <a:schemeClr val="bg1">
                    <a:lumMod val="50000"/>
                  </a:schemeClr>
                </a:solidFill>
              </a:rPr>
              <a:t> vs  </a:t>
            </a:r>
            <a:r>
              <a:rPr lang="it-IT" sz="2800" b="1" dirty="0" smtClean="0">
                <a:solidFill>
                  <a:srgbClr val="002060"/>
                </a:solidFill>
              </a:rPr>
              <a:t>moderne</a:t>
            </a:r>
            <a:r>
              <a:rPr lang="it-IT" sz="2800" b="1" dirty="0" smtClean="0">
                <a:solidFill>
                  <a:srgbClr val="FAFCAE"/>
                </a:solidFill>
              </a:rPr>
              <a:t> </a:t>
            </a:r>
            <a:r>
              <a:rPr lang="it-IT" sz="2800" b="1" dirty="0" smtClean="0">
                <a:solidFill>
                  <a:srgbClr val="002060"/>
                </a:solidFill>
              </a:rPr>
              <a:t>monarchie nazionali 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4572000" y="3000372"/>
            <a:ext cx="2000264" cy="2000264"/>
          </a:xfrm>
          <a:prstGeom prst="roundRect">
            <a:avLst>
              <a:gd name="adj" fmla="val 3771"/>
            </a:avLst>
          </a:prstGeom>
          <a:solidFill>
            <a:srgbClr val="00206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La 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leva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regolare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cotituisce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un 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esercito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nazionale</a:t>
            </a:r>
            <a:endParaRPr lang="en-US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0" name="Rounded Rectangle 7"/>
          <p:cNvSpPr/>
          <p:nvPr/>
        </p:nvSpPr>
        <p:spPr>
          <a:xfrm>
            <a:off x="6572264" y="1357298"/>
            <a:ext cx="2232471" cy="2000264"/>
          </a:xfrm>
          <a:prstGeom prst="roundRect">
            <a:avLst>
              <a:gd name="adj" fmla="val 3771"/>
            </a:avLst>
          </a:prstGeom>
          <a:solidFill>
            <a:srgbClr val="00206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Potere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concentrato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nelle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mani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del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monarca</a:t>
            </a:r>
            <a:endParaRPr lang="en-US" sz="2000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6572264" y="4357694"/>
            <a:ext cx="2214578" cy="2000264"/>
          </a:xfrm>
          <a:prstGeom prst="roundRect">
            <a:avLst>
              <a:gd name="adj" fmla="val 3771"/>
            </a:avLst>
          </a:prstGeom>
          <a:solidFill>
            <a:srgbClr val="00206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Il re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nomina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funzionari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che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riscuotono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le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tasse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per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conto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dello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stato</a:t>
            </a:r>
            <a:endParaRPr lang="en-US" sz="2000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4" name="Rounded Rectangle 7"/>
          <p:cNvSpPr/>
          <p:nvPr/>
        </p:nvSpPr>
        <p:spPr>
          <a:xfrm>
            <a:off x="2428860" y="2143116"/>
            <a:ext cx="2214578" cy="2000264"/>
          </a:xfrm>
          <a:prstGeom prst="roundRect">
            <a:avLst>
              <a:gd name="adj" fmla="val 3771"/>
            </a:avLst>
          </a:prstGeom>
          <a:solidFill>
            <a:srgbClr val="C0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Esercito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fornito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dai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vassalli</a:t>
            </a:r>
            <a:endParaRPr lang="en-US" sz="2000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5" name="Rounded Rectangle 7"/>
          <p:cNvSpPr/>
          <p:nvPr/>
        </p:nvSpPr>
        <p:spPr>
          <a:xfrm>
            <a:off x="428596" y="4143380"/>
            <a:ext cx="2214578" cy="1857388"/>
          </a:xfrm>
          <a:prstGeom prst="roundRect">
            <a:avLst>
              <a:gd name="adj" fmla="val 3771"/>
            </a:avLst>
          </a:prstGeom>
          <a:solidFill>
            <a:srgbClr val="C0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soft" dir="t">
              <a:rot lat="0" lon="0" rev="16800000"/>
            </a:lightRig>
          </a:scene3d>
          <a:sp3d extrusionH="57150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I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vassalli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riscuotono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le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tasse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sul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loro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en-US" sz="2000" b="1" dirty="0" smtClean="0">
                <a:solidFill>
                  <a:srgbClr val="FAFCAE"/>
                </a:solidFill>
                <a:effectLst>
                  <a:innerShdw blurRad="63500" dist="38100" dir="13500000">
                    <a:prstClr val="black">
                      <a:alpha val="75000"/>
                    </a:prstClr>
                  </a:innerShdw>
                </a:effectLst>
                <a:latin typeface="Bookman Old Style" pitchFamily="18" charset="0"/>
              </a:rPr>
              <a:t>feudo</a:t>
            </a:r>
            <a:endParaRPr lang="en-US" sz="2000" b="1" dirty="0">
              <a:solidFill>
                <a:srgbClr val="FAFCAE"/>
              </a:solidFill>
              <a:effectLst>
                <a:innerShdw blurRad="63500" dist="38100" dir="13500000">
                  <a:prstClr val="black">
                    <a:alpha val="75000"/>
                  </a:prst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0" y="5572140"/>
            <a:ext cx="9144000" cy="1015663"/>
          </a:xfrm>
          <a:prstGeom prst="rect">
            <a:avLst/>
          </a:prstGeom>
          <a:solidFill>
            <a:srgbClr val="002060">
              <a:alpha val="56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Negli stati nazionali periodicamente il sovrano convoca  assemblee in cui si riuniscono i nobili, il clero e la borghesia (le classi dominanti), per sentire il loro parere sulle questioni più importanti.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71538" y="4572008"/>
            <a:ext cx="900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Cortes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785918" y="3000372"/>
            <a:ext cx="1692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Stati Generali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14744" y="3214686"/>
            <a:ext cx="864000" cy="3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Dieta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857356" y="2143116"/>
            <a:ext cx="1440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Parlamento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0" y="500042"/>
            <a:ext cx="9144000" cy="400110"/>
          </a:xfrm>
          <a:prstGeom prst="rect">
            <a:avLst/>
          </a:prstGeom>
          <a:solidFill>
            <a:srgbClr val="002060">
              <a:alpha val="56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Anche in Germania l’Imperatore convoca  una assemblea di nobili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1300 -1400. </a:t>
            </a:r>
            <a:r>
              <a:rPr lang="it-IT" dirty="0" smtClean="0"/>
              <a:t>La situazione in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dirty="0" smtClean="0"/>
              <a:t>SPAGNA</a:t>
            </a:r>
            <a:endParaRPr lang="it-IT" sz="7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643702" y="421481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Approfondimento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ronologia.leonardo.it/umanita/papato/im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3500462" cy="2717632"/>
          </a:xfrm>
          <a:prstGeom prst="rect">
            <a:avLst/>
          </a:prstGeom>
          <a:noFill/>
        </p:spPr>
      </p:pic>
      <p:pic>
        <p:nvPicPr>
          <p:cNvPr id="3" name="Immagine 2" descr="XIV - XV sec.  L'Europa alla fine del Medioevo"/>
          <p:cNvPicPr/>
          <p:nvPr/>
        </p:nvPicPr>
        <p:blipFill>
          <a:blip r:embed="rId3" cstate="print"/>
          <a:srcRect t="54688" r="69922" b="10937"/>
          <a:stretch>
            <a:fillRect/>
          </a:stretch>
        </p:blipFill>
        <p:spPr bwMode="auto">
          <a:xfrm>
            <a:off x="4857752" y="285728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0" y="3357562"/>
            <a:ext cx="8929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/>
            <a:r>
              <a:rPr lang="it-IT" sz="2000" b="1" dirty="0" smtClean="0">
                <a:solidFill>
                  <a:srgbClr val="002060"/>
                </a:solidFill>
              </a:rPr>
              <a:t>La Spagna nel 1300 è divisa nei regni di </a:t>
            </a:r>
            <a:r>
              <a:rPr lang="it-IT" sz="2000" b="1" dirty="0" smtClean="0">
                <a:solidFill>
                  <a:srgbClr val="C00000"/>
                </a:solidFill>
              </a:rPr>
              <a:t>Castiglia</a:t>
            </a:r>
            <a:r>
              <a:rPr lang="it-IT" sz="2000" b="1" dirty="0" smtClean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C00000"/>
                </a:solidFill>
              </a:rPr>
              <a:t>Aragona</a:t>
            </a:r>
            <a:r>
              <a:rPr lang="it-IT" sz="2000" b="1" dirty="0" smtClean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C00000"/>
                </a:solidFill>
              </a:rPr>
              <a:t>Navarra</a:t>
            </a:r>
            <a:r>
              <a:rPr lang="it-IT" sz="2000" b="1" dirty="0" smtClean="0">
                <a:solidFill>
                  <a:srgbClr val="002060"/>
                </a:solidFill>
              </a:rPr>
              <a:t> e </a:t>
            </a:r>
            <a:r>
              <a:rPr lang="it-IT" sz="2000" b="1" dirty="0" smtClean="0">
                <a:solidFill>
                  <a:srgbClr val="C00000"/>
                </a:solidFill>
              </a:rPr>
              <a:t>Granada</a:t>
            </a:r>
            <a:r>
              <a:rPr lang="it-IT" sz="2000" b="1" dirty="0" smtClean="0">
                <a:solidFill>
                  <a:srgbClr val="002060"/>
                </a:solidFill>
              </a:rPr>
              <a:t> (dominio arabo)</a:t>
            </a:r>
          </a:p>
          <a:p>
            <a:pPr marL="173038"/>
            <a:endParaRPr lang="it-IT" sz="2000" b="1" dirty="0" smtClean="0">
              <a:solidFill>
                <a:srgbClr val="002060"/>
              </a:solidFill>
            </a:endParaRPr>
          </a:p>
          <a:p>
            <a:pPr marL="173038"/>
            <a:r>
              <a:rPr lang="it-IT" sz="2000" b="1" dirty="0" smtClean="0">
                <a:solidFill>
                  <a:srgbClr val="002060"/>
                </a:solidFill>
              </a:rPr>
              <a:t>I regni di Castiglia e Navarra si unificano attraverso il matrimonio della </a:t>
            </a:r>
            <a:r>
              <a:rPr lang="it-IT" sz="2000" b="1" dirty="0" smtClean="0">
                <a:solidFill>
                  <a:srgbClr val="C00000"/>
                </a:solidFill>
              </a:rPr>
              <a:t>regina Isabella</a:t>
            </a:r>
            <a:r>
              <a:rPr lang="it-IT" sz="2000" b="1" dirty="0" smtClean="0">
                <a:solidFill>
                  <a:srgbClr val="002060"/>
                </a:solidFill>
              </a:rPr>
              <a:t> e del </a:t>
            </a:r>
            <a:r>
              <a:rPr lang="it-IT" sz="2000" b="1" dirty="0" smtClean="0">
                <a:solidFill>
                  <a:srgbClr val="C00000"/>
                </a:solidFill>
              </a:rPr>
              <a:t>re Ferdinando</a:t>
            </a:r>
          </a:p>
          <a:p>
            <a:pPr marL="173038"/>
            <a:endParaRPr lang="it-IT" sz="2000" b="1" dirty="0" smtClean="0">
              <a:solidFill>
                <a:srgbClr val="002060"/>
              </a:solidFill>
            </a:endParaRPr>
          </a:p>
          <a:p>
            <a:pPr marL="173038"/>
            <a:r>
              <a:rPr lang="it-IT" sz="2000" b="1" dirty="0" smtClean="0">
                <a:solidFill>
                  <a:srgbClr val="002060"/>
                </a:solidFill>
              </a:rPr>
              <a:t>La “</a:t>
            </a:r>
            <a:r>
              <a:rPr lang="it-IT" sz="2000" b="1" dirty="0" smtClean="0">
                <a:solidFill>
                  <a:srgbClr val="C00000"/>
                </a:solidFill>
              </a:rPr>
              <a:t>Reconquista</a:t>
            </a:r>
            <a:r>
              <a:rPr lang="it-IT" sz="2000" b="1" dirty="0" smtClean="0">
                <a:solidFill>
                  <a:srgbClr val="002060"/>
                </a:solidFill>
              </a:rPr>
              <a:t>”:  l’Emirato di Granada viene strappato agli arabi nel 1492, dopo una lunga guerra.</a:t>
            </a:r>
          </a:p>
          <a:p>
            <a:pPr marL="173038"/>
            <a:endParaRPr lang="it-IT" sz="2000" b="1" dirty="0" smtClean="0">
              <a:solidFill>
                <a:srgbClr val="002060"/>
              </a:solidFill>
            </a:endParaRPr>
          </a:p>
          <a:p>
            <a:pPr marL="173038"/>
            <a:r>
              <a:rPr lang="it-IT" sz="2000" b="1" dirty="0" smtClean="0">
                <a:solidFill>
                  <a:srgbClr val="002060"/>
                </a:solidFill>
              </a:rPr>
              <a:t>Il regno di </a:t>
            </a:r>
            <a:r>
              <a:rPr lang="it-IT" sz="2000" b="1" dirty="0" smtClean="0">
                <a:solidFill>
                  <a:srgbClr val="C00000"/>
                </a:solidFill>
              </a:rPr>
              <a:t>Navarra</a:t>
            </a:r>
            <a:r>
              <a:rPr lang="it-IT" sz="2000" b="1" dirty="0" smtClean="0">
                <a:solidFill>
                  <a:srgbClr val="002060"/>
                </a:solidFill>
              </a:rPr>
              <a:t> sarà annesso solo nel </a:t>
            </a:r>
            <a:r>
              <a:rPr lang="it-IT" sz="2000" b="1" dirty="0" smtClean="0">
                <a:solidFill>
                  <a:srgbClr val="C00000"/>
                </a:solidFill>
              </a:rPr>
              <a:t>1512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71670" y="30003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1300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15074" y="30003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1400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f/fb/Gallegocatholicmonarch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382900" cy="378621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3857620" y="1643050"/>
            <a:ext cx="5000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31 marzo 1492</a:t>
            </a:r>
            <a:r>
              <a:rPr lang="it-IT" sz="2800" b="1" dirty="0" smtClean="0">
                <a:solidFill>
                  <a:srgbClr val="002060"/>
                </a:solidFill>
              </a:rPr>
              <a:t>. Ferdinando d’Aragona e Isabella di Castiglia,  i “cattolicissimi” sovrani , nel dipinto a fianco raffigurati in ginocchio davanti alla </a:t>
            </a:r>
            <a:r>
              <a:rPr lang="it-IT" sz="2800" b="1" dirty="0" smtClean="0">
                <a:solidFill>
                  <a:srgbClr val="002060"/>
                </a:solidFill>
              </a:rPr>
              <a:t>Madonna</a:t>
            </a:r>
            <a:r>
              <a:rPr lang="it-IT" sz="2800" b="1" dirty="0" smtClean="0">
                <a:solidFill>
                  <a:srgbClr val="002060"/>
                </a:solidFill>
              </a:rPr>
              <a:t>, emettono l’ordine di </a:t>
            </a:r>
            <a:r>
              <a:rPr lang="it-IT" sz="2800" b="1" dirty="0" smtClean="0">
                <a:solidFill>
                  <a:srgbClr val="C00000"/>
                </a:solidFill>
              </a:rPr>
              <a:t>espulsione delle comunità ebraiche da tutto </a:t>
            </a:r>
            <a:r>
              <a:rPr lang="it-IT" sz="2800" b="1" dirty="0" smtClean="0">
                <a:solidFill>
                  <a:srgbClr val="002060"/>
                </a:solidFill>
              </a:rPr>
              <a:t>il Regno di Spagna e dai suoi possedimenti</a:t>
            </a:r>
            <a:endParaRPr lang="it-IT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1300 -1400. </a:t>
            </a:r>
            <a:r>
              <a:rPr lang="it-IT" dirty="0" smtClean="0"/>
              <a:t>La situazione in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dirty="0" smtClean="0"/>
              <a:t>Francia</a:t>
            </a:r>
            <a:endParaRPr lang="it-IT" sz="7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643702" y="421481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Approfondimento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158" y="6143644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002060"/>
                </a:solidFill>
              </a:rPr>
              <a:t>www.didadada.it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o 36"/>
          <p:cNvGrpSpPr/>
          <p:nvPr/>
        </p:nvGrpSpPr>
        <p:grpSpPr>
          <a:xfrm>
            <a:off x="500034" y="3786190"/>
            <a:ext cx="2286016" cy="2857568"/>
            <a:chOff x="4643436" y="2500307"/>
            <a:chExt cx="3071834" cy="3857652"/>
          </a:xfrm>
        </p:grpSpPr>
        <p:pic>
          <p:nvPicPr>
            <p:cNvPr id="30" name="Immagine 29" descr="XIV - XV sec.  L'Europa alla fine del Medioevo"/>
            <p:cNvPicPr/>
            <p:nvPr/>
          </p:nvPicPr>
          <p:blipFill>
            <a:blip r:embed="rId2" cstate="print"/>
            <a:srcRect l="17969" t="33333" r="58593" b="26042"/>
            <a:stretch>
              <a:fillRect/>
            </a:stretch>
          </p:blipFill>
          <p:spPr bwMode="auto">
            <a:xfrm>
              <a:off x="4643436" y="2500307"/>
              <a:ext cx="3071834" cy="385765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" name="Figura a mano libera 25"/>
            <p:cNvSpPr/>
            <p:nvPr/>
          </p:nvSpPr>
          <p:spPr>
            <a:xfrm rot="20114085">
              <a:off x="4805958" y="4444686"/>
              <a:ext cx="973690" cy="989707"/>
            </a:xfrm>
            <a:custGeom>
              <a:avLst/>
              <a:gdLst>
                <a:gd name="connsiteX0" fmla="*/ 0 w 425669"/>
                <a:gd name="connsiteY0" fmla="*/ 530233 h 692260"/>
                <a:gd name="connsiteX1" fmla="*/ 47297 w 425669"/>
                <a:gd name="connsiteY1" fmla="*/ 498702 h 692260"/>
                <a:gd name="connsiteX2" fmla="*/ 110359 w 425669"/>
                <a:gd name="connsiteY2" fmla="*/ 404109 h 692260"/>
                <a:gd name="connsiteX3" fmla="*/ 126124 w 425669"/>
                <a:gd name="connsiteY3" fmla="*/ 356812 h 692260"/>
                <a:gd name="connsiteX4" fmla="*/ 173421 w 425669"/>
                <a:gd name="connsiteY4" fmla="*/ 325281 h 692260"/>
                <a:gd name="connsiteX5" fmla="*/ 204952 w 425669"/>
                <a:gd name="connsiteY5" fmla="*/ 277985 h 692260"/>
                <a:gd name="connsiteX6" fmla="*/ 236483 w 425669"/>
                <a:gd name="connsiteY6" fmla="*/ 167626 h 692260"/>
                <a:gd name="connsiteX7" fmla="*/ 283779 w 425669"/>
                <a:gd name="connsiteY7" fmla="*/ 136095 h 692260"/>
                <a:gd name="connsiteX8" fmla="*/ 299545 w 425669"/>
                <a:gd name="connsiteY8" fmla="*/ 25736 h 692260"/>
                <a:gd name="connsiteX9" fmla="*/ 346841 w 425669"/>
                <a:gd name="connsiteY9" fmla="*/ 9971 h 692260"/>
                <a:gd name="connsiteX10" fmla="*/ 362607 w 425669"/>
                <a:gd name="connsiteY10" fmla="*/ 73033 h 692260"/>
                <a:gd name="connsiteX11" fmla="*/ 394138 w 425669"/>
                <a:gd name="connsiteY11" fmla="*/ 167626 h 692260"/>
                <a:gd name="connsiteX12" fmla="*/ 409904 w 425669"/>
                <a:gd name="connsiteY12" fmla="*/ 214923 h 692260"/>
                <a:gd name="connsiteX13" fmla="*/ 425669 w 425669"/>
                <a:gd name="connsiteY13" fmla="*/ 262219 h 692260"/>
                <a:gd name="connsiteX14" fmla="*/ 346841 w 425669"/>
                <a:gd name="connsiteY14" fmla="*/ 372578 h 692260"/>
                <a:gd name="connsiteX15" fmla="*/ 315310 w 425669"/>
                <a:gd name="connsiteY15" fmla="*/ 419874 h 692260"/>
                <a:gd name="connsiteX16" fmla="*/ 220717 w 425669"/>
                <a:gd name="connsiteY16" fmla="*/ 451405 h 692260"/>
                <a:gd name="connsiteX17" fmla="*/ 173421 w 425669"/>
                <a:gd name="connsiteY17" fmla="*/ 545999 h 692260"/>
                <a:gd name="connsiteX18" fmla="*/ 157655 w 425669"/>
                <a:gd name="connsiteY18" fmla="*/ 593295 h 692260"/>
                <a:gd name="connsiteX19" fmla="*/ 78828 w 425669"/>
                <a:gd name="connsiteY19" fmla="*/ 687888 h 69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5669" h="692260">
                  <a:moveTo>
                    <a:pt x="0" y="530233"/>
                  </a:moveTo>
                  <a:cubicBezTo>
                    <a:pt x="15766" y="519723"/>
                    <a:pt x="34820" y="512962"/>
                    <a:pt x="47297" y="498702"/>
                  </a:cubicBezTo>
                  <a:cubicBezTo>
                    <a:pt x="72251" y="470183"/>
                    <a:pt x="110359" y="404109"/>
                    <a:pt x="110359" y="404109"/>
                  </a:cubicBezTo>
                  <a:cubicBezTo>
                    <a:pt x="115614" y="388343"/>
                    <a:pt x="115743" y="369789"/>
                    <a:pt x="126124" y="356812"/>
                  </a:cubicBezTo>
                  <a:cubicBezTo>
                    <a:pt x="137961" y="342016"/>
                    <a:pt x="160023" y="338679"/>
                    <a:pt x="173421" y="325281"/>
                  </a:cubicBezTo>
                  <a:cubicBezTo>
                    <a:pt x="186819" y="311883"/>
                    <a:pt x="194442" y="293750"/>
                    <a:pt x="204952" y="277985"/>
                  </a:cubicBezTo>
                  <a:cubicBezTo>
                    <a:pt x="205983" y="273862"/>
                    <a:pt x="228257" y="177908"/>
                    <a:pt x="236483" y="167626"/>
                  </a:cubicBezTo>
                  <a:cubicBezTo>
                    <a:pt x="248319" y="152830"/>
                    <a:pt x="268014" y="146605"/>
                    <a:pt x="283779" y="136095"/>
                  </a:cubicBezTo>
                  <a:cubicBezTo>
                    <a:pt x="289034" y="99309"/>
                    <a:pt x="282927" y="58973"/>
                    <a:pt x="299545" y="25736"/>
                  </a:cubicBezTo>
                  <a:cubicBezTo>
                    <a:pt x="306977" y="10872"/>
                    <a:pt x="333547" y="0"/>
                    <a:pt x="346841" y="9971"/>
                  </a:cubicBezTo>
                  <a:cubicBezTo>
                    <a:pt x="364175" y="22972"/>
                    <a:pt x="356381" y="52279"/>
                    <a:pt x="362607" y="73033"/>
                  </a:cubicBezTo>
                  <a:cubicBezTo>
                    <a:pt x="372158" y="104868"/>
                    <a:pt x="383628" y="136095"/>
                    <a:pt x="394138" y="167626"/>
                  </a:cubicBezTo>
                  <a:lnTo>
                    <a:pt x="409904" y="214923"/>
                  </a:lnTo>
                  <a:lnTo>
                    <a:pt x="425669" y="262219"/>
                  </a:lnTo>
                  <a:cubicBezTo>
                    <a:pt x="388883" y="372578"/>
                    <a:pt x="425669" y="346301"/>
                    <a:pt x="346841" y="372578"/>
                  </a:cubicBezTo>
                  <a:cubicBezTo>
                    <a:pt x="336331" y="388343"/>
                    <a:pt x="331378" y="409832"/>
                    <a:pt x="315310" y="419874"/>
                  </a:cubicBezTo>
                  <a:cubicBezTo>
                    <a:pt x="287125" y="437489"/>
                    <a:pt x="220717" y="451405"/>
                    <a:pt x="220717" y="451405"/>
                  </a:cubicBezTo>
                  <a:cubicBezTo>
                    <a:pt x="181095" y="570277"/>
                    <a:pt x="234540" y="423762"/>
                    <a:pt x="173421" y="545999"/>
                  </a:cubicBezTo>
                  <a:cubicBezTo>
                    <a:pt x="165989" y="560863"/>
                    <a:pt x="165726" y="578768"/>
                    <a:pt x="157655" y="593295"/>
                  </a:cubicBezTo>
                  <a:cubicBezTo>
                    <a:pt x="102674" y="692260"/>
                    <a:pt x="130964" y="687888"/>
                    <a:pt x="78828" y="687888"/>
                  </a:cubicBezTo>
                </a:path>
              </a:pathLst>
            </a:custGeom>
            <a:solidFill>
              <a:schemeClr val="accent2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6429388" y="4143380"/>
              <a:ext cx="792287" cy="540503"/>
            </a:xfrm>
            <a:custGeom>
              <a:avLst/>
              <a:gdLst>
                <a:gd name="connsiteX0" fmla="*/ 551793 w 592252"/>
                <a:gd name="connsiteY0" fmla="*/ 78828 h 450961"/>
                <a:gd name="connsiteX1" fmla="*/ 520262 w 592252"/>
                <a:gd name="connsiteY1" fmla="*/ 31531 h 450961"/>
                <a:gd name="connsiteX2" fmla="*/ 409904 w 592252"/>
                <a:gd name="connsiteY2" fmla="*/ 31531 h 450961"/>
                <a:gd name="connsiteX3" fmla="*/ 362607 w 592252"/>
                <a:gd name="connsiteY3" fmla="*/ 63062 h 450961"/>
                <a:gd name="connsiteX4" fmla="*/ 268014 w 592252"/>
                <a:gd name="connsiteY4" fmla="*/ 0 h 450961"/>
                <a:gd name="connsiteX5" fmla="*/ 220717 w 592252"/>
                <a:gd name="connsiteY5" fmla="*/ 31531 h 450961"/>
                <a:gd name="connsiteX6" fmla="*/ 126124 w 592252"/>
                <a:gd name="connsiteY6" fmla="*/ 15766 h 450961"/>
                <a:gd name="connsiteX7" fmla="*/ 78828 w 592252"/>
                <a:gd name="connsiteY7" fmla="*/ 31531 h 450961"/>
                <a:gd name="connsiteX8" fmla="*/ 63062 w 592252"/>
                <a:gd name="connsiteY8" fmla="*/ 78828 h 450961"/>
                <a:gd name="connsiteX9" fmla="*/ 47297 w 592252"/>
                <a:gd name="connsiteY9" fmla="*/ 141890 h 450961"/>
                <a:gd name="connsiteX10" fmla="*/ 15766 w 592252"/>
                <a:gd name="connsiteY10" fmla="*/ 189187 h 450961"/>
                <a:gd name="connsiteX11" fmla="*/ 0 w 592252"/>
                <a:gd name="connsiteY11" fmla="*/ 236483 h 450961"/>
                <a:gd name="connsiteX12" fmla="*/ 15766 w 592252"/>
                <a:gd name="connsiteY12" fmla="*/ 346842 h 450961"/>
                <a:gd name="connsiteX13" fmla="*/ 110359 w 592252"/>
                <a:gd name="connsiteY13" fmla="*/ 394138 h 450961"/>
                <a:gd name="connsiteX14" fmla="*/ 157655 w 592252"/>
                <a:gd name="connsiteY14" fmla="*/ 425669 h 450961"/>
                <a:gd name="connsiteX15" fmla="*/ 236483 w 592252"/>
                <a:gd name="connsiteY15" fmla="*/ 362607 h 450961"/>
                <a:gd name="connsiteX16" fmla="*/ 283780 w 592252"/>
                <a:gd name="connsiteY16" fmla="*/ 346842 h 450961"/>
                <a:gd name="connsiteX17" fmla="*/ 299545 w 592252"/>
                <a:gd name="connsiteY17" fmla="*/ 394138 h 450961"/>
                <a:gd name="connsiteX18" fmla="*/ 457200 w 592252"/>
                <a:gd name="connsiteY18" fmla="*/ 409904 h 450961"/>
                <a:gd name="connsiteX19" fmla="*/ 504497 w 592252"/>
                <a:gd name="connsiteY19" fmla="*/ 394138 h 450961"/>
                <a:gd name="connsiteX20" fmla="*/ 409904 w 592252"/>
                <a:gd name="connsiteY20" fmla="*/ 331076 h 450961"/>
                <a:gd name="connsiteX21" fmla="*/ 441435 w 592252"/>
                <a:gd name="connsiteY21" fmla="*/ 252249 h 450961"/>
                <a:gd name="connsiteX22" fmla="*/ 536028 w 592252"/>
                <a:gd name="connsiteY22" fmla="*/ 220718 h 450961"/>
                <a:gd name="connsiteX23" fmla="*/ 551793 w 592252"/>
                <a:gd name="connsiteY23" fmla="*/ 78828 h 450961"/>
                <a:gd name="connsiteX24" fmla="*/ 551793 w 592252"/>
                <a:gd name="connsiteY24" fmla="*/ 78828 h 45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2252" h="450961">
                  <a:moveTo>
                    <a:pt x="551793" y="78828"/>
                  </a:moveTo>
                  <a:cubicBezTo>
                    <a:pt x="546538" y="70945"/>
                    <a:pt x="535058" y="43368"/>
                    <a:pt x="520262" y="31531"/>
                  </a:cubicBezTo>
                  <a:cubicBezTo>
                    <a:pt x="482567" y="1375"/>
                    <a:pt x="449767" y="21565"/>
                    <a:pt x="409904" y="31531"/>
                  </a:cubicBezTo>
                  <a:cubicBezTo>
                    <a:pt x="394138" y="42041"/>
                    <a:pt x="381104" y="67172"/>
                    <a:pt x="362607" y="63062"/>
                  </a:cubicBezTo>
                  <a:cubicBezTo>
                    <a:pt x="325614" y="54841"/>
                    <a:pt x="268014" y="0"/>
                    <a:pt x="268014" y="0"/>
                  </a:cubicBezTo>
                  <a:cubicBezTo>
                    <a:pt x="252248" y="10510"/>
                    <a:pt x="239549" y="29438"/>
                    <a:pt x="220717" y="31531"/>
                  </a:cubicBezTo>
                  <a:cubicBezTo>
                    <a:pt x="188947" y="35061"/>
                    <a:pt x="158090" y="15766"/>
                    <a:pt x="126124" y="15766"/>
                  </a:cubicBezTo>
                  <a:cubicBezTo>
                    <a:pt x="109506" y="15766"/>
                    <a:pt x="94593" y="26276"/>
                    <a:pt x="78828" y="31531"/>
                  </a:cubicBezTo>
                  <a:cubicBezTo>
                    <a:pt x="73573" y="47297"/>
                    <a:pt x="67627" y="62849"/>
                    <a:pt x="63062" y="78828"/>
                  </a:cubicBezTo>
                  <a:cubicBezTo>
                    <a:pt x="57109" y="99662"/>
                    <a:pt x="55832" y="121974"/>
                    <a:pt x="47297" y="141890"/>
                  </a:cubicBezTo>
                  <a:cubicBezTo>
                    <a:pt x="39833" y="159306"/>
                    <a:pt x="24240" y="172240"/>
                    <a:pt x="15766" y="189187"/>
                  </a:cubicBezTo>
                  <a:cubicBezTo>
                    <a:pt x="8334" y="204051"/>
                    <a:pt x="5255" y="220718"/>
                    <a:pt x="0" y="236483"/>
                  </a:cubicBezTo>
                  <a:cubicBezTo>
                    <a:pt x="5255" y="273269"/>
                    <a:pt x="674" y="312885"/>
                    <a:pt x="15766" y="346842"/>
                  </a:cubicBezTo>
                  <a:cubicBezTo>
                    <a:pt x="26397" y="370761"/>
                    <a:pt x="89372" y="387143"/>
                    <a:pt x="110359" y="394138"/>
                  </a:cubicBezTo>
                  <a:cubicBezTo>
                    <a:pt x="126124" y="404648"/>
                    <a:pt x="138898" y="422989"/>
                    <a:pt x="157655" y="425669"/>
                  </a:cubicBezTo>
                  <a:cubicBezTo>
                    <a:pt x="261226" y="440465"/>
                    <a:pt x="195161" y="403928"/>
                    <a:pt x="236483" y="362607"/>
                  </a:cubicBezTo>
                  <a:cubicBezTo>
                    <a:pt x="248234" y="350856"/>
                    <a:pt x="268014" y="352097"/>
                    <a:pt x="283780" y="346842"/>
                  </a:cubicBezTo>
                  <a:cubicBezTo>
                    <a:pt x="289035" y="362607"/>
                    <a:pt x="289164" y="381161"/>
                    <a:pt x="299545" y="394138"/>
                  </a:cubicBezTo>
                  <a:cubicBezTo>
                    <a:pt x="345003" y="450961"/>
                    <a:pt x="392326" y="419171"/>
                    <a:pt x="457200" y="409904"/>
                  </a:cubicBezTo>
                  <a:cubicBezTo>
                    <a:pt x="472966" y="404649"/>
                    <a:pt x="513047" y="408388"/>
                    <a:pt x="504497" y="394138"/>
                  </a:cubicBezTo>
                  <a:cubicBezTo>
                    <a:pt x="485000" y="361643"/>
                    <a:pt x="409904" y="331076"/>
                    <a:pt x="409904" y="331076"/>
                  </a:cubicBezTo>
                  <a:cubicBezTo>
                    <a:pt x="391605" y="276180"/>
                    <a:pt x="376367" y="281168"/>
                    <a:pt x="441435" y="252249"/>
                  </a:cubicBezTo>
                  <a:cubicBezTo>
                    <a:pt x="471807" y="238750"/>
                    <a:pt x="536028" y="220718"/>
                    <a:pt x="536028" y="220718"/>
                  </a:cubicBezTo>
                  <a:cubicBezTo>
                    <a:pt x="572500" y="166009"/>
                    <a:pt x="592252" y="159744"/>
                    <a:pt x="551793" y="78828"/>
                  </a:cubicBezTo>
                  <a:lnTo>
                    <a:pt x="551793" y="7882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6" name="Figura a mano libera 35"/>
            <p:cNvSpPr/>
            <p:nvPr/>
          </p:nvSpPr>
          <p:spPr>
            <a:xfrm>
              <a:off x="4714876" y="3357562"/>
              <a:ext cx="1498222" cy="2435815"/>
            </a:xfrm>
            <a:custGeom>
              <a:avLst/>
              <a:gdLst>
                <a:gd name="connsiteX0" fmla="*/ 743846 w 1327668"/>
                <a:gd name="connsiteY0" fmla="*/ 225972 h 2424811"/>
                <a:gd name="connsiteX1" fmla="*/ 885736 w 1327668"/>
                <a:gd name="connsiteY1" fmla="*/ 273268 h 2424811"/>
                <a:gd name="connsiteX2" fmla="*/ 933032 w 1327668"/>
                <a:gd name="connsiteY2" fmla="*/ 289034 h 2424811"/>
                <a:gd name="connsiteX3" fmla="*/ 948798 w 1327668"/>
                <a:gd name="connsiteY3" fmla="*/ 367862 h 2424811"/>
                <a:gd name="connsiteX4" fmla="*/ 996094 w 1327668"/>
                <a:gd name="connsiteY4" fmla="*/ 383627 h 2424811"/>
                <a:gd name="connsiteX5" fmla="*/ 1043391 w 1327668"/>
                <a:gd name="connsiteY5" fmla="*/ 478220 h 2424811"/>
                <a:gd name="connsiteX6" fmla="*/ 1027625 w 1327668"/>
                <a:gd name="connsiteY6" fmla="*/ 525517 h 2424811"/>
                <a:gd name="connsiteX7" fmla="*/ 980329 w 1327668"/>
                <a:gd name="connsiteY7" fmla="*/ 541282 h 2424811"/>
                <a:gd name="connsiteX8" fmla="*/ 933032 w 1327668"/>
                <a:gd name="connsiteY8" fmla="*/ 572813 h 2424811"/>
                <a:gd name="connsiteX9" fmla="*/ 901501 w 1327668"/>
                <a:gd name="connsiteY9" fmla="*/ 667406 h 2424811"/>
                <a:gd name="connsiteX10" fmla="*/ 996094 w 1327668"/>
                <a:gd name="connsiteY10" fmla="*/ 714703 h 2424811"/>
                <a:gd name="connsiteX11" fmla="*/ 1043391 w 1327668"/>
                <a:gd name="connsiteY11" fmla="*/ 746234 h 2424811"/>
                <a:gd name="connsiteX12" fmla="*/ 1074922 w 1327668"/>
                <a:gd name="connsiteY12" fmla="*/ 793531 h 2424811"/>
                <a:gd name="connsiteX13" fmla="*/ 1122218 w 1327668"/>
                <a:gd name="connsiteY13" fmla="*/ 825062 h 2424811"/>
                <a:gd name="connsiteX14" fmla="*/ 1137984 w 1327668"/>
                <a:gd name="connsiteY14" fmla="*/ 872358 h 2424811"/>
                <a:gd name="connsiteX15" fmla="*/ 1169515 w 1327668"/>
                <a:gd name="connsiteY15" fmla="*/ 919655 h 2424811"/>
                <a:gd name="connsiteX16" fmla="*/ 1201046 w 1327668"/>
                <a:gd name="connsiteY16" fmla="*/ 1061544 h 2424811"/>
                <a:gd name="connsiteX17" fmla="*/ 1216812 w 1327668"/>
                <a:gd name="connsiteY17" fmla="*/ 1108841 h 2424811"/>
                <a:gd name="connsiteX18" fmla="*/ 1153749 w 1327668"/>
                <a:gd name="connsiteY18" fmla="*/ 1171903 h 2424811"/>
                <a:gd name="connsiteX19" fmla="*/ 1122218 w 1327668"/>
                <a:gd name="connsiteY19" fmla="*/ 1219200 h 2424811"/>
                <a:gd name="connsiteX20" fmla="*/ 1137984 w 1327668"/>
                <a:gd name="connsiteY20" fmla="*/ 1298027 h 2424811"/>
                <a:gd name="connsiteX21" fmla="*/ 1153749 w 1327668"/>
                <a:gd name="connsiteY21" fmla="*/ 1345324 h 2424811"/>
                <a:gd name="connsiteX22" fmla="*/ 1137984 w 1327668"/>
                <a:gd name="connsiteY22" fmla="*/ 1581806 h 2424811"/>
                <a:gd name="connsiteX23" fmla="*/ 1106453 w 1327668"/>
                <a:gd name="connsiteY23" fmla="*/ 1676400 h 2424811"/>
                <a:gd name="connsiteX24" fmla="*/ 1122218 w 1327668"/>
                <a:gd name="connsiteY24" fmla="*/ 1723696 h 2424811"/>
                <a:gd name="connsiteX25" fmla="*/ 1232577 w 1327668"/>
                <a:gd name="connsiteY25" fmla="*/ 1755227 h 2424811"/>
                <a:gd name="connsiteX26" fmla="*/ 1327170 w 1327668"/>
                <a:gd name="connsiteY26" fmla="*/ 1802524 h 2424811"/>
                <a:gd name="connsiteX27" fmla="*/ 1311405 w 1327668"/>
                <a:gd name="connsiteY27" fmla="*/ 1944413 h 2424811"/>
                <a:gd name="connsiteX28" fmla="*/ 1264108 w 1327668"/>
                <a:gd name="connsiteY28" fmla="*/ 1975944 h 2424811"/>
                <a:gd name="connsiteX29" fmla="*/ 1232577 w 1327668"/>
                <a:gd name="connsiteY29" fmla="*/ 2023241 h 2424811"/>
                <a:gd name="connsiteX30" fmla="*/ 1216812 w 1327668"/>
                <a:gd name="connsiteY30" fmla="*/ 2086303 h 2424811"/>
                <a:gd name="connsiteX31" fmla="*/ 1122218 w 1327668"/>
                <a:gd name="connsiteY31" fmla="*/ 2117834 h 2424811"/>
                <a:gd name="connsiteX32" fmla="*/ 1027625 w 1327668"/>
                <a:gd name="connsiteY32" fmla="*/ 2102068 h 2424811"/>
                <a:gd name="connsiteX33" fmla="*/ 964563 w 1327668"/>
                <a:gd name="connsiteY33" fmla="*/ 2086303 h 2424811"/>
                <a:gd name="connsiteX34" fmla="*/ 838439 w 1327668"/>
                <a:gd name="connsiteY34" fmla="*/ 2102068 h 2424811"/>
                <a:gd name="connsiteX35" fmla="*/ 806908 w 1327668"/>
                <a:gd name="connsiteY35" fmla="*/ 2322786 h 2424811"/>
                <a:gd name="connsiteX36" fmla="*/ 775377 w 1327668"/>
                <a:gd name="connsiteY36" fmla="*/ 2370082 h 2424811"/>
                <a:gd name="connsiteX37" fmla="*/ 759612 w 1327668"/>
                <a:gd name="connsiteY37" fmla="*/ 2417379 h 2424811"/>
                <a:gd name="connsiteX38" fmla="*/ 712315 w 1327668"/>
                <a:gd name="connsiteY38" fmla="*/ 2401613 h 2424811"/>
                <a:gd name="connsiteX39" fmla="*/ 665018 w 1327668"/>
                <a:gd name="connsiteY39" fmla="*/ 2370082 h 2424811"/>
                <a:gd name="connsiteX40" fmla="*/ 554660 w 1327668"/>
                <a:gd name="connsiteY40" fmla="*/ 2338551 h 2424811"/>
                <a:gd name="connsiteX41" fmla="*/ 507363 w 1327668"/>
                <a:gd name="connsiteY41" fmla="*/ 2322786 h 2424811"/>
                <a:gd name="connsiteX42" fmla="*/ 475832 w 1327668"/>
                <a:gd name="connsiteY42" fmla="*/ 2275489 h 2424811"/>
                <a:gd name="connsiteX43" fmla="*/ 475832 w 1327668"/>
                <a:gd name="connsiteY43" fmla="*/ 2117834 h 2424811"/>
                <a:gd name="connsiteX44" fmla="*/ 507363 w 1327668"/>
                <a:gd name="connsiteY44" fmla="*/ 2070537 h 2424811"/>
                <a:gd name="connsiteX45" fmla="*/ 523129 w 1327668"/>
                <a:gd name="connsiteY45" fmla="*/ 1818289 h 2424811"/>
                <a:gd name="connsiteX46" fmla="*/ 554660 w 1327668"/>
                <a:gd name="connsiteY46" fmla="*/ 1770993 h 2424811"/>
                <a:gd name="connsiteX47" fmla="*/ 586191 w 1327668"/>
                <a:gd name="connsiteY47" fmla="*/ 1676400 h 2424811"/>
                <a:gd name="connsiteX48" fmla="*/ 617722 w 1327668"/>
                <a:gd name="connsiteY48" fmla="*/ 1644868 h 2424811"/>
                <a:gd name="connsiteX49" fmla="*/ 649253 w 1327668"/>
                <a:gd name="connsiteY49" fmla="*/ 1597572 h 2424811"/>
                <a:gd name="connsiteX50" fmla="*/ 743846 w 1327668"/>
                <a:gd name="connsiteY50" fmla="*/ 1550275 h 2424811"/>
                <a:gd name="connsiteX51" fmla="*/ 775377 w 1327668"/>
                <a:gd name="connsiteY51" fmla="*/ 1502979 h 2424811"/>
                <a:gd name="connsiteX52" fmla="*/ 791143 w 1327668"/>
                <a:gd name="connsiteY52" fmla="*/ 1455682 h 2424811"/>
                <a:gd name="connsiteX53" fmla="*/ 838439 w 1327668"/>
                <a:gd name="connsiteY53" fmla="*/ 1439917 h 2424811"/>
                <a:gd name="connsiteX54" fmla="*/ 854205 w 1327668"/>
                <a:gd name="connsiteY54" fmla="*/ 1282262 h 2424811"/>
                <a:gd name="connsiteX55" fmla="*/ 806908 w 1327668"/>
                <a:gd name="connsiteY55" fmla="*/ 1266496 h 2424811"/>
                <a:gd name="connsiteX56" fmla="*/ 775377 w 1327668"/>
                <a:gd name="connsiteY56" fmla="*/ 1219200 h 2424811"/>
                <a:gd name="connsiteX57" fmla="*/ 728080 w 1327668"/>
                <a:gd name="connsiteY57" fmla="*/ 1203434 h 2424811"/>
                <a:gd name="connsiteX58" fmla="*/ 665018 w 1327668"/>
                <a:gd name="connsiteY58" fmla="*/ 1108841 h 2424811"/>
                <a:gd name="connsiteX59" fmla="*/ 633487 w 1327668"/>
                <a:gd name="connsiteY59" fmla="*/ 1061544 h 2424811"/>
                <a:gd name="connsiteX60" fmla="*/ 586191 w 1327668"/>
                <a:gd name="connsiteY60" fmla="*/ 1014248 h 2424811"/>
                <a:gd name="connsiteX61" fmla="*/ 507363 w 1327668"/>
                <a:gd name="connsiteY61" fmla="*/ 951186 h 2424811"/>
                <a:gd name="connsiteX62" fmla="*/ 475832 w 1327668"/>
                <a:gd name="connsiteY62" fmla="*/ 856593 h 2424811"/>
                <a:gd name="connsiteX63" fmla="*/ 460067 w 1327668"/>
                <a:gd name="connsiteY63" fmla="*/ 809296 h 2424811"/>
                <a:gd name="connsiteX64" fmla="*/ 444301 w 1327668"/>
                <a:gd name="connsiteY64" fmla="*/ 683172 h 2424811"/>
                <a:gd name="connsiteX65" fmla="*/ 412770 w 1327668"/>
                <a:gd name="connsiteY65" fmla="*/ 635875 h 2424811"/>
                <a:gd name="connsiteX66" fmla="*/ 397005 w 1327668"/>
                <a:gd name="connsiteY66" fmla="*/ 557048 h 2424811"/>
                <a:gd name="connsiteX67" fmla="*/ 270880 w 1327668"/>
                <a:gd name="connsiteY67" fmla="*/ 509751 h 2424811"/>
                <a:gd name="connsiteX68" fmla="*/ 255115 w 1327668"/>
                <a:gd name="connsiteY68" fmla="*/ 462455 h 2424811"/>
                <a:gd name="connsiteX69" fmla="*/ 207818 w 1327668"/>
                <a:gd name="connsiteY69" fmla="*/ 446689 h 2424811"/>
                <a:gd name="connsiteX70" fmla="*/ 192053 w 1327668"/>
                <a:gd name="connsiteY70" fmla="*/ 336331 h 2424811"/>
                <a:gd name="connsiteX71" fmla="*/ 176287 w 1327668"/>
                <a:gd name="connsiteY71" fmla="*/ 273268 h 2424811"/>
                <a:gd name="connsiteX72" fmla="*/ 50163 w 1327668"/>
                <a:gd name="connsiteY72" fmla="*/ 257503 h 2424811"/>
                <a:gd name="connsiteX73" fmla="*/ 34398 w 1327668"/>
                <a:gd name="connsiteY73" fmla="*/ 162910 h 2424811"/>
                <a:gd name="connsiteX74" fmla="*/ 34398 w 1327668"/>
                <a:gd name="connsiteY74" fmla="*/ 68317 h 2424811"/>
                <a:gd name="connsiteX75" fmla="*/ 81694 w 1327668"/>
                <a:gd name="connsiteY75" fmla="*/ 52551 h 2424811"/>
                <a:gd name="connsiteX76" fmla="*/ 65929 w 1327668"/>
                <a:gd name="connsiteY76" fmla="*/ 5255 h 2424811"/>
                <a:gd name="connsiteX77" fmla="*/ 113225 w 1327668"/>
                <a:gd name="connsiteY77" fmla="*/ 21020 h 2424811"/>
                <a:gd name="connsiteX78" fmla="*/ 192053 w 1327668"/>
                <a:gd name="connsiteY78" fmla="*/ 36786 h 2424811"/>
                <a:gd name="connsiteX79" fmla="*/ 286646 w 1327668"/>
                <a:gd name="connsiteY79" fmla="*/ 68317 h 2424811"/>
                <a:gd name="connsiteX80" fmla="*/ 333943 w 1327668"/>
                <a:gd name="connsiteY80" fmla="*/ 84082 h 2424811"/>
                <a:gd name="connsiteX81" fmla="*/ 381239 w 1327668"/>
                <a:gd name="connsiteY81" fmla="*/ 68317 h 2424811"/>
                <a:gd name="connsiteX82" fmla="*/ 491598 w 1327668"/>
                <a:gd name="connsiteY82" fmla="*/ 21020 h 2424811"/>
                <a:gd name="connsiteX83" fmla="*/ 507363 w 1327668"/>
                <a:gd name="connsiteY83" fmla="*/ 68317 h 2424811"/>
                <a:gd name="connsiteX84" fmla="*/ 665018 w 1327668"/>
                <a:gd name="connsiteY84" fmla="*/ 162910 h 2424811"/>
                <a:gd name="connsiteX85" fmla="*/ 696549 w 1327668"/>
                <a:gd name="connsiteY85" fmla="*/ 210206 h 2424811"/>
                <a:gd name="connsiteX86" fmla="*/ 791143 w 1327668"/>
                <a:gd name="connsiteY86" fmla="*/ 241737 h 2424811"/>
                <a:gd name="connsiteX87" fmla="*/ 838439 w 1327668"/>
                <a:gd name="connsiteY87" fmla="*/ 273268 h 2424811"/>
                <a:gd name="connsiteX88" fmla="*/ 901501 w 1327668"/>
                <a:gd name="connsiteY88" fmla="*/ 289034 h 2424811"/>
                <a:gd name="connsiteX89" fmla="*/ 980329 w 1327668"/>
                <a:gd name="connsiteY89" fmla="*/ 399393 h 2424811"/>
                <a:gd name="connsiteX90" fmla="*/ 1043391 w 1327668"/>
                <a:gd name="connsiteY90" fmla="*/ 493986 h 2424811"/>
                <a:gd name="connsiteX91" fmla="*/ 1074922 w 1327668"/>
                <a:gd name="connsiteY91" fmla="*/ 541282 h 2424811"/>
                <a:gd name="connsiteX92" fmla="*/ 980329 w 1327668"/>
                <a:gd name="connsiteY92" fmla="*/ 572813 h 2424811"/>
                <a:gd name="connsiteX93" fmla="*/ 933032 w 1327668"/>
                <a:gd name="connsiteY93" fmla="*/ 588579 h 2424811"/>
                <a:gd name="connsiteX94" fmla="*/ 948798 w 1327668"/>
                <a:gd name="connsiteY94" fmla="*/ 714703 h 2424811"/>
                <a:gd name="connsiteX95" fmla="*/ 964563 w 1327668"/>
                <a:gd name="connsiteY95" fmla="*/ 714703 h 242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327668" h="2424811">
                  <a:moveTo>
                    <a:pt x="743846" y="225972"/>
                  </a:moveTo>
                  <a:lnTo>
                    <a:pt x="885736" y="273268"/>
                  </a:lnTo>
                  <a:lnTo>
                    <a:pt x="933032" y="289034"/>
                  </a:lnTo>
                  <a:cubicBezTo>
                    <a:pt x="938287" y="315310"/>
                    <a:pt x="933934" y="345566"/>
                    <a:pt x="948798" y="367862"/>
                  </a:cubicBezTo>
                  <a:cubicBezTo>
                    <a:pt x="958016" y="381689"/>
                    <a:pt x="983117" y="373246"/>
                    <a:pt x="996094" y="383627"/>
                  </a:cubicBezTo>
                  <a:cubicBezTo>
                    <a:pt x="1023876" y="405853"/>
                    <a:pt x="1033005" y="447064"/>
                    <a:pt x="1043391" y="478220"/>
                  </a:cubicBezTo>
                  <a:cubicBezTo>
                    <a:pt x="1038136" y="493986"/>
                    <a:pt x="1039376" y="513766"/>
                    <a:pt x="1027625" y="525517"/>
                  </a:cubicBezTo>
                  <a:cubicBezTo>
                    <a:pt x="1015874" y="537268"/>
                    <a:pt x="995193" y="533850"/>
                    <a:pt x="980329" y="541282"/>
                  </a:cubicBezTo>
                  <a:cubicBezTo>
                    <a:pt x="963381" y="549756"/>
                    <a:pt x="948798" y="562303"/>
                    <a:pt x="933032" y="572813"/>
                  </a:cubicBezTo>
                  <a:cubicBezTo>
                    <a:pt x="922522" y="604344"/>
                    <a:pt x="873846" y="648970"/>
                    <a:pt x="901501" y="667406"/>
                  </a:cubicBezTo>
                  <a:cubicBezTo>
                    <a:pt x="1037049" y="757770"/>
                    <a:pt x="865550" y="649430"/>
                    <a:pt x="996094" y="714703"/>
                  </a:cubicBezTo>
                  <a:cubicBezTo>
                    <a:pt x="1013041" y="723177"/>
                    <a:pt x="1027625" y="735724"/>
                    <a:pt x="1043391" y="746234"/>
                  </a:cubicBezTo>
                  <a:cubicBezTo>
                    <a:pt x="1053901" y="762000"/>
                    <a:pt x="1061524" y="780133"/>
                    <a:pt x="1074922" y="793531"/>
                  </a:cubicBezTo>
                  <a:cubicBezTo>
                    <a:pt x="1088320" y="806929"/>
                    <a:pt x="1110381" y="810266"/>
                    <a:pt x="1122218" y="825062"/>
                  </a:cubicBezTo>
                  <a:cubicBezTo>
                    <a:pt x="1132599" y="838039"/>
                    <a:pt x="1130552" y="857494"/>
                    <a:pt x="1137984" y="872358"/>
                  </a:cubicBezTo>
                  <a:cubicBezTo>
                    <a:pt x="1146458" y="889305"/>
                    <a:pt x="1159005" y="903889"/>
                    <a:pt x="1169515" y="919655"/>
                  </a:cubicBezTo>
                  <a:cubicBezTo>
                    <a:pt x="1205006" y="1026129"/>
                    <a:pt x="1164048" y="895059"/>
                    <a:pt x="1201046" y="1061544"/>
                  </a:cubicBezTo>
                  <a:cubicBezTo>
                    <a:pt x="1204651" y="1077767"/>
                    <a:pt x="1211557" y="1093075"/>
                    <a:pt x="1216812" y="1108841"/>
                  </a:cubicBezTo>
                  <a:cubicBezTo>
                    <a:pt x="1182413" y="1212033"/>
                    <a:pt x="1230189" y="1110750"/>
                    <a:pt x="1153749" y="1171903"/>
                  </a:cubicBezTo>
                  <a:cubicBezTo>
                    <a:pt x="1138953" y="1183740"/>
                    <a:pt x="1132728" y="1203434"/>
                    <a:pt x="1122218" y="1219200"/>
                  </a:cubicBezTo>
                  <a:cubicBezTo>
                    <a:pt x="1127473" y="1245476"/>
                    <a:pt x="1131485" y="1272031"/>
                    <a:pt x="1137984" y="1298027"/>
                  </a:cubicBezTo>
                  <a:cubicBezTo>
                    <a:pt x="1142015" y="1314149"/>
                    <a:pt x="1153749" y="1328706"/>
                    <a:pt x="1153749" y="1345324"/>
                  </a:cubicBezTo>
                  <a:cubicBezTo>
                    <a:pt x="1153749" y="1424326"/>
                    <a:pt x="1149156" y="1503598"/>
                    <a:pt x="1137984" y="1581806"/>
                  </a:cubicBezTo>
                  <a:cubicBezTo>
                    <a:pt x="1133284" y="1614709"/>
                    <a:pt x="1106453" y="1676400"/>
                    <a:pt x="1106453" y="1676400"/>
                  </a:cubicBezTo>
                  <a:cubicBezTo>
                    <a:pt x="1111708" y="1692165"/>
                    <a:pt x="1110467" y="1711945"/>
                    <a:pt x="1122218" y="1723696"/>
                  </a:cubicBezTo>
                  <a:cubicBezTo>
                    <a:pt x="1129779" y="1731257"/>
                    <a:pt x="1232002" y="1755063"/>
                    <a:pt x="1232577" y="1755227"/>
                  </a:cubicBezTo>
                  <a:cubicBezTo>
                    <a:pt x="1289689" y="1771545"/>
                    <a:pt x="1275351" y="1767977"/>
                    <a:pt x="1327170" y="1802524"/>
                  </a:cubicBezTo>
                  <a:cubicBezTo>
                    <a:pt x="1321915" y="1849820"/>
                    <a:pt x="1327668" y="1899691"/>
                    <a:pt x="1311405" y="1944413"/>
                  </a:cubicBezTo>
                  <a:cubicBezTo>
                    <a:pt x="1304930" y="1962220"/>
                    <a:pt x="1277506" y="1962546"/>
                    <a:pt x="1264108" y="1975944"/>
                  </a:cubicBezTo>
                  <a:cubicBezTo>
                    <a:pt x="1250710" y="1989342"/>
                    <a:pt x="1243087" y="2007475"/>
                    <a:pt x="1232577" y="2023241"/>
                  </a:cubicBezTo>
                  <a:cubicBezTo>
                    <a:pt x="1227322" y="2044262"/>
                    <a:pt x="1233263" y="2072202"/>
                    <a:pt x="1216812" y="2086303"/>
                  </a:cubicBezTo>
                  <a:cubicBezTo>
                    <a:pt x="1191577" y="2107933"/>
                    <a:pt x="1122218" y="2117834"/>
                    <a:pt x="1122218" y="2117834"/>
                  </a:cubicBezTo>
                  <a:cubicBezTo>
                    <a:pt x="1090687" y="2112579"/>
                    <a:pt x="1058970" y="2108337"/>
                    <a:pt x="1027625" y="2102068"/>
                  </a:cubicBezTo>
                  <a:cubicBezTo>
                    <a:pt x="1006378" y="2097819"/>
                    <a:pt x="986231" y="2086303"/>
                    <a:pt x="964563" y="2086303"/>
                  </a:cubicBezTo>
                  <a:cubicBezTo>
                    <a:pt x="922195" y="2086303"/>
                    <a:pt x="880480" y="2096813"/>
                    <a:pt x="838439" y="2102068"/>
                  </a:cubicBezTo>
                  <a:cubicBezTo>
                    <a:pt x="834411" y="2146381"/>
                    <a:pt x="837239" y="2262125"/>
                    <a:pt x="806908" y="2322786"/>
                  </a:cubicBezTo>
                  <a:cubicBezTo>
                    <a:pt x="798434" y="2339733"/>
                    <a:pt x="785887" y="2354317"/>
                    <a:pt x="775377" y="2370082"/>
                  </a:cubicBezTo>
                  <a:cubicBezTo>
                    <a:pt x="770122" y="2385848"/>
                    <a:pt x="774476" y="2409947"/>
                    <a:pt x="759612" y="2417379"/>
                  </a:cubicBezTo>
                  <a:cubicBezTo>
                    <a:pt x="744748" y="2424811"/>
                    <a:pt x="727179" y="2409045"/>
                    <a:pt x="712315" y="2401613"/>
                  </a:cubicBezTo>
                  <a:cubicBezTo>
                    <a:pt x="695367" y="2393139"/>
                    <a:pt x="681966" y="2378556"/>
                    <a:pt x="665018" y="2370082"/>
                  </a:cubicBezTo>
                  <a:cubicBezTo>
                    <a:pt x="639822" y="2357484"/>
                    <a:pt x="578227" y="2345284"/>
                    <a:pt x="554660" y="2338551"/>
                  </a:cubicBezTo>
                  <a:cubicBezTo>
                    <a:pt x="538681" y="2333986"/>
                    <a:pt x="523129" y="2328041"/>
                    <a:pt x="507363" y="2322786"/>
                  </a:cubicBezTo>
                  <a:cubicBezTo>
                    <a:pt x="496853" y="2307020"/>
                    <a:pt x="484306" y="2292437"/>
                    <a:pt x="475832" y="2275489"/>
                  </a:cubicBezTo>
                  <a:cubicBezTo>
                    <a:pt x="448727" y="2221278"/>
                    <a:pt x="456799" y="2181278"/>
                    <a:pt x="475832" y="2117834"/>
                  </a:cubicBezTo>
                  <a:cubicBezTo>
                    <a:pt x="481277" y="2099685"/>
                    <a:pt x="496853" y="2086303"/>
                    <a:pt x="507363" y="2070537"/>
                  </a:cubicBezTo>
                  <a:cubicBezTo>
                    <a:pt x="512618" y="1986454"/>
                    <a:pt x="509990" y="1901505"/>
                    <a:pt x="523129" y="1818289"/>
                  </a:cubicBezTo>
                  <a:cubicBezTo>
                    <a:pt x="526084" y="1799573"/>
                    <a:pt x="546965" y="1788308"/>
                    <a:pt x="554660" y="1770993"/>
                  </a:cubicBezTo>
                  <a:cubicBezTo>
                    <a:pt x="568159" y="1740621"/>
                    <a:pt x="562690" y="1699902"/>
                    <a:pt x="586191" y="1676400"/>
                  </a:cubicBezTo>
                  <a:cubicBezTo>
                    <a:pt x="596701" y="1665889"/>
                    <a:pt x="608437" y="1656475"/>
                    <a:pt x="617722" y="1644868"/>
                  </a:cubicBezTo>
                  <a:cubicBezTo>
                    <a:pt x="629558" y="1630072"/>
                    <a:pt x="635855" y="1610970"/>
                    <a:pt x="649253" y="1597572"/>
                  </a:cubicBezTo>
                  <a:cubicBezTo>
                    <a:pt x="679815" y="1567010"/>
                    <a:pt x="705378" y="1563098"/>
                    <a:pt x="743846" y="1550275"/>
                  </a:cubicBezTo>
                  <a:cubicBezTo>
                    <a:pt x="754356" y="1534510"/>
                    <a:pt x="766903" y="1519926"/>
                    <a:pt x="775377" y="1502979"/>
                  </a:cubicBezTo>
                  <a:cubicBezTo>
                    <a:pt x="782809" y="1488115"/>
                    <a:pt x="779392" y="1467433"/>
                    <a:pt x="791143" y="1455682"/>
                  </a:cubicBezTo>
                  <a:cubicBezTo>
                    <a:pt x="802894" y="1443931"/>
                    <a:pt x="822674" y="1445172"/>
                    <a:pt x="838439" y="1439917"/>
                  </a:cubicBezTo>
                  <a:cubicBezTo>
                    <a:pt x="853173" y="1395716"/>
                    <a:pt x="893448" y="1331316"/>
                    <a:pt x="854205" y="1282262"/>
                  </a:cubicBezTo>
                  <a:cubicBezTo>
                    <a:pt x="843824" y="1269285"/>
                    <a:pt x="822674" y="1271751"/>
                    <a:pt x="806908" y="1266496"/>
                  </a:cubicBezTo>
                  <a:cubicBezTo>
                    <a:pt x="796398" y="1250731"/>
                    <a:pt x="790173" y="1231036"/>
                    <a:pt x="775377" y="1219200"/>
                  </a:cubicBezTo>
                  <a:cubicBezTo>
                    <a:pt x="762400" y="1208819"/>
                    <a:pt x="739831" y="1215185"/>
                    <a:pt x="728080" y="1203434"/>
                  </a:cubicBezTo>
                  <a:cubicBezTo>
                    <a:pt x="701284" y="1176638"/>
                    <a:pt x="686039" y="1140372"/>
                    <a:pt x="665018" y="1108841"/>
                  </a:cubicBezTo>
                  <a:cubicBezTo>
                    <a:pt x="654508" y="1093075"/>
                    <a:pt x="646885" y="1074942"/>
                    <a:pt x="633487" y="1061544"/>
                  </a:cubicBezTo>
                  <a:cubicBezTo>
                    <a:pt x="617722" y="1045779"/>
                    <a:pt x="600464" y="1031376"/>
                    <a:pt x="586191" y="1014248"/>
                  </a:cubicBezTo>
                  <a:cubicBezTo>
                    <a:pt x="531336" y="948422"/>
                    <a:pt x="585007" y="977066"/>
                    <a:pt x="507363" y="951186"/>
                  </a:cubicBezTo>
                  <a:lnTo>
                    <a:pt x="475832" y="856593"/>
                  </a:lnTo>
                  <a:lnTo>
                    <a:pt x="460067" y="809296"/>
                  </a:lnTo>
                  <a:cubicBezTo>
                    <a:pt x="454812" y="767255"/>
                    <a:pt x="455449" y="724048"/>
                    <a:pt x="444301" y="683172"/>
                  </a:cubicBezTo>
                  <a:cubicBezTo>
                    <a:pt x="439315" y="664892"/>
                    <a:pt x="419423" y="653617"/>
                    <a:pt x="412770" y="635875"/>
                  </a:cubicBezTo>
                  <a:cubicBezTo>
                    <a:pt x="403361" y="610785"/>
                    <a:pt x="410300" y="580313"/>
                    <a:pt x="397005" y="557048"/>
                  </a:cubicBezTo>
                  <a:cubicBezTo>
                    <a:pt x="376053" y="520382"/>
                    <a:pt x="299500" y="515475"/>
                    <a:pt x="270880" y="509751"/>
                  </a:cubicBezTo>
                  <a:cubicBezTo>
                    <a:pt x="265625" y="493986"/>
                    <a:pt x="266866" y="474206"/>
                    <a:pt x="255115" y="462455"/>
                  </a:cubicBezTo>
                  <a:cubicBezTo>
                    <a:pt x="243364" y="450704"/>
                    <a:pt x="215250" y="461553"/>
                    <a:pt x="207818" y="446689"/>
                  </a:cubicBezTo>
                  <a:cubicBezTo>
                    <a:pt x="191200" y="413453"/>
                    <a:pt x="198700" y="372891"/>
                    <a:pt x="192053" y="336331"/>
                  </a:cubicBezTo>
                  <a:cubicBezTo>
                    <a:pt x="188177" y="315013"/>
                    <a:pt x="195228" y="283791"/>
                    <a:pt x="176287" y="273268"/>
                  </a:cubicBezTo>
                  <a:cubicBezTo>
                    <a:pt x="139250" y="252692"/>
                    <a:pt x="92204" y="262758"/>
                    <a:pt x="50163" y="257503"/>
                  </a:cubicBezTo>
                  <a:cubicBezTo>
                    <a:pt x="44908" y="225972"/>
                    <a:pt x="41332" y="194115"/>
                    <a:pt x="34398" y="162910"/>
                  </a:cubicBezTo>
                  <a:cubicBezTo>
                    <a:pt x="26754" y="128511"/>
                    <a:pt x="0" y="102715"/>
                    <a:pt x="34398" y="68317"/>
                  </a:cubicBezTo>
                  <a:cubicBezTo>
                    <a:pt x="46149" y="56566"/>
                    <a:pt x="65929" y="57806"/>
                    <a:pt x="81694" y="52551"/>
                  </a:cubicBezTo>
                  <a:cubicBezTo>
                    <a:pt x="76439" y="36786"/>
                    <a:pt x="50164" y="0"/>
                    <a:pt x="65929" y="5255"/>
                  </a:cubicBezTo>
                  <a:cubicBezTo>
                    <a:pt x="81694" y="10510"/>
                    <a:pt x="96930" y="17761"/>
                    <a:pt x="113225" y="21020"/>
                  </a:cubicBezTo>
                  <a:cubicBezTo>
                    <a:pt x="139501" y="26275"/>
                    <a:pt x="166201" y="29735"/>
                    <a:pt x="192053" y="36786"/>
                  </a:cubicBezTo>
                  <a:cubicBezTo>
                    <a:pt x="224118" y="45531"/>
                    <a:pt x="255115" y="57807"/>
                    <a:pt x="286646" y="68317"/>
                  </a:cubicBezTo>
                  <a:lnTo>
                    <a:pt x="333943" y="84082"/>
                  </a:lnTo>
                  <a:cubicBezTo>
                    <a:pt x="349708" y="78827"/>
                    <a:pt x="365965" y="74863"/>
                    <a:pt x="381239" y="68317"/>
                  </a:cubicBezTo>
                  <a:cubicBezTo>
                    <a:pt x="517618" y="9869"/>
                    <a:pt x="380673" y="57996"/>
                    <a:pt x="491598" y="21020"/>
                  </a:cubicBezTo>
                  <a:cubicBezTo>
                    <a:pt x="496853" y="36786"/>
                    <a:pt x="503332" y="52195"/>
                    <a:pt x="507363" y="68317"/>
                  </a:cubicBezTo>
                  <a:cubicBezTo>
                    <a:pt x="538915" y="194524"/>
                    <a:pt x="485037" y="142911"/>
                    <a:pt x="665018" y="162910"/>
                  </a:cubicBezTo>
                  <a:cubicBezTo>
                    <a:pt x="675528" y="178675"/>
                    <a:pt x="680481" y="200164"/>
                    <a:pt x="696549" y="210206"/>
                  </a:cubicBezTo>
                  <a:cubicBezTo>
                    <a:pt x="724734" y="227821"/>
                    <a:pt x="791143" y="241737"/>
                    <a:pt x="791143" y="241737"/>
                  </a:cubicBezTo>
                  <a:cubicBezTo>
                    <a:pt x="806908" y="252247"/>
                    <a:pt x="821023" y="265804"/>
                    <a:pt x="838439" y="273268"/>
                  </a:cubicBezTo>
                  <a:cubicBezTo>
                    <a:pt x="858355" y="281803"/>
                    <a:pt x="887400" y="272583"/>
                    <a:pt x="901501" y="289034"/>
                  </a:cubicBezTo>
                  <a:cubicBezTo>
                    <a:pt x="1019217" y="426370"/>
                    <a:pt x="861036" y="359628"/>
                    <a:pt x="980329" y="399393"/>
                  </a:cubicBezTo>
                  <a:lnTo>
                    <a:pt x="1043391" y="493986"/>
                  </a:lnTo>
                  <a:lnTo>
                    <a:pt x="1074922" y="541282"/>
                  </a:lnTo>
                  <a:lnTo>
                    <a:pt x="980329" y="572813"/>
                  </a:lnTo>
                  <a:lnTo>
                    <a:pt x="933032" y="588579"/>
                  </a:lnTo>
                  <a:cubicBezTo>
                    <a:pt x="901769" y="682367"/>
                    <a:pt x="870277" y="675443"/>
                    <a:pt x="948798" y="714703"/>
                  </a:cubicBezTo>
                  <a:cubicBezTo>
                    <a:pt x="953498" y="717053"/>
                    <a:pt x="959308" y="714703"/>
                    <a:pt x="964563" y="714703"/>
                  </a:cubicBezTo>
                </a:path>
              </a:pathLst>
            </a:custGeom>
            <a:solidFill>
              <a:schemeClr val="accent2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500034" y="214290"/>
            <a:ext cx="2286016" cy="2857520"/>
            <a:chOff x="-2714676" y="0"/>
            <a:chExt cx="3071834" cy="3857652"/>
          </a:xfrm>
        </p:grpSpPr>
        <p:pic>
          <p:nvPicPr>
            <p:cNvPr id="28" name="Immagine 27" descr="XIV - XV sec.  L'Europa alla fine del Medioevo"/>
            <p:cNvPicPr/>
            <p:nvPr/>
          </p:nvPicPr>
          <p:blipFill>
            <a:blip r:embed="rId2" cstate="print"/>
            <a:srcRect l="17969" t="33333" r="58593" b="26042"/>
            <a:stretch>
              <a:fillRect/>
            </a:stretch>
          </p:blipFill>
          <p:spPr bwMode="auto">
            <a:xfrm>
              <a:off x="-2714676" y="0"/>
              <a:ext cx="3071834" cy="385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Figura a mano libera 40"/>
            <p:cNvSpPr/>
            <p:nvPr/>
          </p:nvSpPr>
          <p:spPr>
            <a:xfrm rot="20114085">
              <a:off x="-2552155" y="1944355"/>
              <a:ext cx="973690" cy="989707"/>
            </a:xfrm>
            <a:custGeom>
              <a:avLst/>
              <a:gdLst>
                <a:gd name="connsiteX0" fmla="*/ 0 w 425669"/>
                <a:gd name="connsiteY0" fmla="*/ 530233 h 692260"/>
                <a:gd name="connsiteX1" fmla="*/ 47297 w 425669"/>
                <a:gd name="connsiteY1" fmla="*/ 498702 h 692260"/>
                <a:gd name="connsiteX2" fmla="*/ 110359 w 425669"/>
                <a:gd name="connsiteY2" fmla="*/ 404109 h 692260"/>
                <a:gd name="connsiteX3" fmla="*/ 126124 w 425669"/>
                <a:gd name="connsiteY3" fmla="*/ 356812 h 692260"/>
                <a:gd name="connsiteX4" fmla="*/ 173421 w 425669"/>
                <a:gd name="connsiteY4" fmla="*/ 325281 h 692260"/>
                <a:gd name="connsiteX5" fmla="*/ 204952 w 425669"/>
                <a:gd name="connsiteY5" fmla="*/ 277985 h 692260"/>
                <a:gd name="connsiteX6" fmla="*/ 236483 w 425669"/>
                <a:gd name="connsiteY6" fmla="*/ 167626 h 692260"/>
                <a:gd name="connsiteX7" fmla="*/ 283779 w 425669"/>
                <a:gd name="connsiteY7" fmla="*/ 136095 h 692260"/>
                <a:gd name="connsiteX8" fmla="*/ 299545 w 425669"/>
                <a:gd name="connsiteY8" fmla="*/ 25736 h 692260"/>
                <a:gd name="connsiteX9" fmla="*/ 346841 w 425669"/>
                <a:gd name="connsiteY9" fmla="*/ 9971 h 692260"/>
                <a:gd name="connsiteX10" fmla="*/ 362607 w 425669"/>
                <a:gd name="connsiteY10" fmla="*/ 73033 h 692260"/>
                <a:gd name="connsiteX11" fmla="*/ 394138 w 425669"/>
                <a:gd name="connsiteY11" fmla="*/ 167626 h 692260"/>
                <a:gd name="connsiteX12" fmla="*/ 409904 w 425669"/>
                <a:gd name="connsiteY12" fmla="*/ 214923 h 692260"/>
                <a:gd name="connsiteX13" fmla="*/ 425669 w 425669"/>
                <a:gd name="connsiteY13" fmla="*/ 262219 h 692260"/>
                <a:gd name="connsiteX14" fmla="*/ 346841 w 425669"/>
                <a:gd name="connsiteY14" fmla="*/ 372578 h 692260"/>
                <a:gd name="connsiteX15" fmla="*/ 315310 w 425669"/>
                <a:gd name="connsiteY15" fmla="*/ 419874 h 692260"/>
                <a:gd name="connsiteX16" fmla="*/ 220717 w 425669"/>
                <a:gd name="connsiteY16" fmla="*/ 451405 h 692260"/>
                <a:gd name="connsiteX17" fmla="*/ 173421 w 425669"/>
                <a:gd name="connsiteY17" fmla="*/ 545999 h 692260"/>
                <a:gd name="connsiteX18" fmla="*/ 157655 w 425669"/>
                <a:gd name="connsiteY18" fmla="*/ 593295 h 692260"/>
                <a:gd name="connsiteX19" fmla="*/ 78828 w 425669"/>
                <a:gd name="connsiteY19" fmla="*/ 687888 h 69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5669" h="692260">
                  <a:moveTo>
                    <a:pt x="0" y="530233"/>
                  </a:moveTo>
                  <a:cubicBezTo>
                    <a:pt x="15766" y="519723"/>
                    <a:pt x="34820" y="512962"/>
                    <a:pt x="47297" y="498702"/>
                  </a:cubicBezTo>
                  <a:cubicBezTo>
                    <a:pt x="72251" y="470183"/>
                    <a:pt x="110359" y="404109"/>
                    <a:pt x="110359" y="404109"/>
                  </a:cubicBezTo>
                  <a:cubicBezTo>
                    <a:pt x="115614" y="388343"/>
                    <a:pt x="115743" y="369789"/>
                    <a:pt x="126124" y="356812"/>
                  </a:cubicBezTo>
                  <a:cubicBezTo>
                    <a:pt x="137961" y="342016"/>
                    <a:pt x="160023" y="338679"/>
                    <a:pt x="173421" y="325281"/>
                  </a:cubicBezTo>
                  <a:cubicBezTo>
                    <a:pt x="186819" y="311883"/>
                    <a:pt x="194442" y="293750"/>
                    <a:pt x="204952" y="277985"/>
                  </a:cubicBezTo>
                  <a:cubicBezTo>
                    <a:pt x="205983" y="273862"/>
                    <a:pt x="228257" y="177908"/>
                    <a:pt x="236483" y="167626"/>
                  </a:cubicBezTo>
                  <a:cubicBezTo>
                    <a:pt x="248319" y="152830"/>
                    <a:pt x="268014" y="146605"/>
                    <a:pt x="283779" y="136095"/>
                  </a:cubicBezTo>
                  <a:cubicBezTo>
                    <a:pt x="289034" y="99309"/>
                    <a:pt x="282927" y="58973"/>
                    <a:pt x="299545" y="25736"/>
                  </a:cubicBezTo>
                  <a:cubicBezTo>
                    <a:pt x="306977" y="10872"/>
                    <a:pt x="333547" y="0"/>
                    <a:pt x="346841" y="9971"/>
                  </a:cubicBezTo>
                  <a:cubicBezTo>
                    <a:pt x="364175" y="22972"/>
                    <a:pt x="356381" y="52279"/>
                    <a:pt x="362607" y="73033"/>
                  </a:cubicBezTo>
                  <a:cubicBezTo>
                    <a:pt x="372158" y="104868"/>
                    <a:pt x="383628" y="136095"/>
                    <a:pt x="394138" y="167626"/>
                  </a:cubicBezTo>
                  <a:lnTo>
                    <a:pt x="409904" y="214923"/>
                  </a:lnTo>
                  <a:lnTo>
                    <a:pt x="425669" y="262219"/>
                  </a:lnTo>
                  <a:cubicBezTo>
                    <a:pt x="388883" y="372578"/>
                    <a:pt x="425669" y="346301"/>
                    <a:pt x="346841" y="372578"/>
                  </a:cubicBezTo>
                  <a:cubicBezTo>
                    <a:pt x="336331" y="388343"/>
                    <a:pt x="331378" y="409832"/>
                    <a:pt x="315310" y="419874"/>
                  </a:cubicBezTo>
                  <a:cubicBezTo>
                    <a:pt x="287125" y="437489"/>
                    <a:pt x="220717" y="451405"/>
                    <a:pt x="220717" y="451405"/>
                  </a:cubicBezTo>
                  <a:cubicBezTo>
                    <a:pt x="181095" y="570277"/>
                    <a:pt x="234540" y="423762"/>
                    <a:pt x="173421" y="545999"/>
                  </a:cubicBezTo>
                  <a:cubicBezTo>
                    <a:pt x="165989" y="560863"/>
                    <a:pt x="165726" y="578768"/>
                    <a:pt x="157655" y="593295"/>
                  </a:cubicBezTo>
                  <a:cubicBezTo>
                    <a:pt x="102674" y="692260"/>
                    <a:pt x="130964" y="687888"/>
                    <a:pt x="78828" y="687888"/>
                  </a:cubicBezTo>
                </a:path>
              </a:pathLst>
            </a:custGeom>
            <a:solidFill>
              <a:schemeClr val="accent2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2" name="Figura a mano libera 41"/>
            <p:cNvSpPr/>
            <p:nvPr/>
          </p:nvSpPr>
          <p:spPr>
            <a:xfrm>
              <a:off x="-1071602" y="1785926"/>
              <a:ext cx="792287" cy="540503"/>
            </a:xfrm>
            <a:custGeom>
              <a:avLst/>
              <a:gdLst>
                <a:gd name="connsiteX0" fmla="*/ 551793 w 592252"/>
                <a:gd name="connsiteY0" fmla="*/ 78828 h 450961"/>
                <a:gd name="connsiteX1" fmla="*/ 520262 w 592252"/>
                <a:gd name="connsiteY1" fmla="*/ 31531 h 450961"/>
                <a:gd name="connsiteX2" fmla="*/ 409904 w 592252"/>
                <a:gd name="connsiteY2" fmla="*/ 31531 h 450961"/>
                <a:gd name="connsiteX3" fmla="*/ 362607 w 592252"/>
                <a:gd name="connsiteY3" fmla="*/ 63062 h 450961"/>
                <a:gd name="connsiteX4" fmla="*/ 268014 w 592252"/>
                <a:gd name="connsiteY4" fmla="*/ 0 h 450961"/>
                <a:gd name="connsiteX5" fmla="*/ 220717 w 592252"/>
                <a:gd name="connsiteY5" fmla="*/ 31531 h 450961"/>
                <a:gd name="connsiteX6" fmla="*/ 126124 w 592252"/>
                <a:gd name="connsiteY6" fmla="*/ 15766 h 450961"/>
                <a:gd name="connsiteX7" fmla="*/ 78828 w 592252"/>
                <a:gd name="connsiteY7" fmla="*/ 31531 h 450961"/>
                <a:gd name="connsiteX8" fmla="*/ 63062 w 592252"/>
                <a:gd name="connsiteY8" fmla="*/ 78828 h 450961"/>
                <a:gd name="connsiteX9" fmla="*/ 47297 w 592252"/>
                <a:gd name="connsiteY9" fmla="*/ 141890 h 450961"/>
                <a:gd name="connsiteX10" fmla="*/ 15766 w 592252"/>
                <a:gd name="connsiteY10" fmla="*/ 189187 h 450961"/>
                <a:gd name="connsiteX11" fmla="*/ 0 w 592252"/>
                <a:gd name="connsiteY11" fmla="*/ 236483 h 450961"/>
                <a:gd name="connsiteX12" fmla="*/ 15766 w 592252"/>
                <a:gd name="connsiteY12" fmla="*/ 346842 h 450961"/>
                <a:gd name="connsiteX13" fmla="*/ 110359 w 592252"/>
                <a:gd name="connsiteY13" fmla="*/ 394138 h 450961"/>
                <a:gd name="connsiteX14" fmla="*/ 157655 w 592252"/>
                <a:gd name="connsiteY14" fmla="*/ 425669 h 450961"/>
                <a:gd name="connsiteX15" fmla="*/ 236483 w 592252"/>
                <a:gd name="connsiteY15" fmla="*/ 362607 h 450961"/>
                <a:gd name="connsiteX16" fmla="*/ 283780 w 592252"/>
                <a:gd name="connsiteY16" fmla="*/ 346842 h 450961"/>
                <a:gd name="connsiteX17" fmla="*/ 299545 w 592252"/>
                <a:gd name="connsiteY17" fmla="*/ 394138 h 450961"/>
                <a:gd name="connsiteX18" fmla="*/ 457200 w 592252"/>
                <a:gd name="connsiteY18" fmla="*/ 409904 h 450961"/>
                <a:gd name="connsiteX19" fmla="*/ 504497 w 592252"/>
                <a:gd name="connsiteY19" fmla="*/ 394138 h 450961"/>
                <a:gd name="connsiteX20" fmla="*/ 409904 w 592252"/>
                <a:gd name="connsiteY20" fmla="*/ 331076 h 450961"/>
                <a:gd name="connsiteX21" fmla="*/ 441435 w 592252"/>
                <a:gd name="connsiteY21" fmla="*/ 252249 h 450961"/>
                <a:gd name="connsiteX22" fmla="*/ 536028 w 592252"/>
                <a:gd name="connsiteY22" fmla="*/ 220718 h 450961"/>
                <a:gd name="connsiteX23" fmla="*/ 551793 w 592252"/>
                <a:gd name="connsiteY23" fmla="*/ 78828 h 450961"/>
                <a:gd name="connsiteX24" fmla="*/ 551793 w 592252"/>
                <a:gd name="connsiteY24" fmla="*/ 78828 h 45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2252" h="450961">
                  <a:moveTo>
                    <a:pt x="551793" y="78828"/>
                  </a:moveTo>
                  <a:cubicBezTo>
                    <a:pt x="546538" y="70945"/>
                    <a:pt x="535058" y="43368"/>
                    <a:pt x="520262" y="31531"/>
                  </a:cubicBezTo>
                  <a:cubicBezTo>
                    <a:pt x="482567" y="1375"/>
                    <a:pt x="449767" y="21565"/>
                    <a:pt x="409904" y="31531"/>
                  </a:cubicBezTo>
                  <a:cubicBezTo>
                    <a:pt x="394138" y="42041"/>
                    <a:pt x="381104" y="67172"/>
                    <a:pt x="362607" y="63062"/>
                  </a:cubicBezTo>
                  <a:cubicBezTo>
                    <a:pt x="325614" y="54841"/>
                    <a:pt x="268014" y="0"/>
                    <a:pt x="268014" y="0"/>
                  </a:cubicBezTo>
                  <a:cubicBezTo>
                    <a:pt x="252248" y="10510"/>
                    <a:pt x="239549" y="29438"/>
                    <a:pt x="220717" y="31531"/>
                  </a:cubicBezTo>
                  <a:cubicBezTo>
                    <a:pt x="188947" y="35061"/>
                    <a:pt x="158090" y="15766"/>
                    <a:pt x="126124" y="15766"/>
                  </a:cubicBezTo>
                  <a:cubicBezTo>
                    <a:pt x="109506" y="15766"/>
                    <a:pt x="94593" y="26276"/>
                    <a:pt x="78828" y="31531"/>
                  </a:cubicBezTo>
                  <a:cubicBezTo>
                    <a:pt x="73573" y="47297"/>
                    <a:pt x="67627" y="62849"/>
                    <a:pt x="63062" y="78828"/>
                  </a:cubicBezTo>
                  <a:cubicBezTo>
                    <a:pt x="57109" y="99662"/>
                    <a:pt x="55832" y="121974"/>
                    <a:pt x="47297" y="141890"/>
                  </a:cubicBezTo>
                  <a:cubicBezTo>
                    <a:pt x="39833" y="159306"/>
                    <a:pt x="24240" y="172240"/>
                    <a:pt x="15766" y="189187"/>
                  </a:cubicBezTo>
                  <a:cubicBezTo>
                    <a:pt x="8334" y="204051"/>
                    <a:pt x="5255" y="220718"/>
                    <a:pt x="0" y="236483"/>
                  </a:cubicBezTo>
                  <a:cubicBezTo>
                    <a:pt x="5255" y="273269"/>
                    <a:pt x="674" y="312885"/>
                    <a:pt x="15766" y="346842"/>
                  </a:cubicBezTo>
                  <a:cubicBezTo>
                    <a:pt x="26397" y="370761"/>
                    <a:pt x="89372" y="387143"/>
                    <a:pt x="110359" y="394138"/>
                  </a:cubicBezTo>
                  <a:cubicBezTo>
                    <a:pt x="126124" y="404648"/>
                    <a:pt x="138898" y="422989"/>
                    <a:pt x="157655" y="425669"/>
                  </a:cubicBezTo>
                  <a:cubicBezTo>
                    <a:pt x="261226" y="440465"/>
                    <a:pt x="195161" y="403928"/>
                    <a:pt x="236483" y="362607"/>
                  </a:cubicBezTo>
                  <a:cubicBezTo>
                    <a:pt x="248234" y="350856"/>
                    <a:pt x="268014" y="352097"/>
                    <a:pt x="283780" y="346842"/>
                  </a:cubicBezTo>
                  <a:cubicBezTo>
                    <a:pt x="289035" y="362607"/>
                    <a:pt x="289164" y="381161"/>
                    <a:pt x="299545" y="394138"/>
                  </a:cubicBezTo>
                  <a:cubicBezTo>
                    <a:pt x="345003" y="450961"/>
                    <a:pt x="392326" y="419171"/>
                    <a:pt x="457200" y="409904"/>
                  </a:cubicBezTo>
                  <a:cubicBezTo>
                    <a:pt x="472966" y="404649"/>
                    <a:pt x="513047" y="408388"/>
                    <a:pt x="504497" y="394138"/>
                  </a:cubicBezTo>
                  <a:cubicBezTo>
                    <a:pt x="485000" y="361643"/>
                    <a:pt x="409904" y="331076"/>
                    <a:pt x="409904" y="331076"/>
                  </a:cubicBezTo>
                  <a:cubicBezTo>
                    <a:pt x="391605" y="276180"/>
                    <a:pt x="376367" y="281168"/>
                    <a:pt x="441435" y="252249"/>
                  </a:cubicBezTo>
                  <a:cubicBezTo>
                    <a:pt x="471807" y="238750"/>
                    <a:pt x="536028" y="220718"/>
                    <a:pt x="536028" y="220718"/>
                  </a:cubicBezTo>
                  <a:cubicBezTo>
                    <a:pt x="572500" y="166009"/>
                    <a:pt x="592252" y="159744"/>
                    <a:pt x="551793" y="78828"/>
                  </a:cubicBezTo>
                  <a:lnTo>
                    <a:pt x="551793" y="7882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2928926" y="5929330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A sinistra la Francia dopo la </a:t>
            </a:r>
            <a:r>
              <a:rPr lang="it-IT" b="1" dirty="0" smtClean="0">
                <a:solidFill>
                  <a:srgbClr val="002060"/>
                </a:solidFill>
              </a:rPr>
              <a:t>pace di </a:t>
            </a:r>
            <a:r>
              <a:rPr lang="it-IT" b="1" dirty="0" smtClean="0">
                <a:solidFill>
                  <a:srgbClr val="002060"/>
                </a:solidFill>
              </a:rPr>
              <a:t>Brétigny</a:t>
            </a:r>
            <a:r>
              <a:rPr lang="it-IT" b="1" dirty="0" smtClean="0">
                <a:solidFill>
                  <a:srgbClr val="C00000"/>
                </a:solidFill>
              </a:rPr>
              <a:t> (1360): i possedimenti inglesi sul suolo francese sono aumentati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3071810"/>
            <a:ext cx="9144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168275"/>
            <a:r>
              <a:rPr lang="it-IT" b="1" dirty="0" smtClean="0">
                <a:solidFill>
                  <a:schemeClr val="bg1"/>
                </a:solidFill>
              </a:rPr>
              <a:t>Possedimenti inglesi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68275"/>
            <a:r>
              <a:rPr lang="it-IT" b="1" dirty="0" smtClean="0">
                <a:solidFill>
                  <a:schemeClr val="bg1"/>
                </a:solidFill>
              </a:rPr>
              <a:t>Ducato di Borgogna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214678" y="1000108"/>
            <a:ext cx="5500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Nel 1300 il territorio francese è diviso in vari domini: territori controllati dall’</a:t>
            </a:r>
            <a:r>
              <a:rPr lang="it-IT" sz="2000" b="1" dirty="0" smtClean="0">
                <a:solidFill>
                  <a:srgbClr val="C00000"/>
                </a:solidFill>
              </a:rPr>
              <a:t>Inghilterra</a:t>
            </a:r>
            <a:r>
              <a:rPr lang="it-IT" sz="2000" b="1" dirty="0" smtClean="0">
                <a:solidFill>
                  <a:srgbClr val="002060"/>
                </a:solidFill>
              </a:rPr>
              <a:t> e possedimenti  governati da </a:t>
            </a:r>
            <a:r>
              <a:rPr lang="it-IT" sz="2000" b="1" dirty="0" smtClean="0">
                <a:solidFill>
                  <a:srgbClr val="C00000"/>
                </a:solidFill>
              </a:rPr>
              <a:t>potenti feudatari </a:t>
            </a:r>
            <a:r>
              <a:rPr lang="it-IT" sz="2000" b="1" dirty="0" smtClean="0">
                <a:solidFill>
                  <a:srgbClr val="002060"/>
                </a:solidFill>
              </a:rPr>
              <a:t>come il ducato di </a:t>
            </a:r>
            <a:r>
              <a:rPr lang="it-IT" sz="2000" b="1" dirty="0" smtClean="0">
                <a:solidFill>
                  <a:srgbClr val="C00000"/>
                </a:solidFill>
              </a:rPr>
              <a:t>Borgogna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000364" y="4143380"/>
            <a:ext cx="5929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rgbClr val="002060"/>
              </a:solidFill>
            </a:endParaRPr>
          </a:p>
          <a:p>
            <a:pPr algn="ctr"/>
            <a:r>
              <a:rPr lang="it-IT" b="1" dirty="0" smtClean="0">
                <a:solidFill>
                  <a:srgbClr val="002060"/>
                </a:solidFill>
              </a:rPr>
              <a:t>1328:  si estingue la dinastia dei </a:t>
            </a:r>
            <a:r>
              <a:rPr lang="it-IT" b="1" dirty="0" smtClean="0">
                <a:solidFill>
                  <a:srgbClr val="C00000"/>
                </a:solidFill>
              </a:rPr>
              <a:t>capetingi</a:t>
            </a:r>
            <a:r>
              <a:rPr lang="it-IT" b="1" dirty="0" smtClean="0">
                <a:solidFill>
                  <a:srgbClr val="002060"/>
                </a:solidFill>
              </a:rPr>
              <a:t>, il sovrano inglese,  </a:t>
            </a:r>
            <a:r>
              <a:rPr lang="it-IT" b="1" dirty="0" smtClean="0">
                <a:solidFill>
                  <a:srgbClr val="C00000"/>
                </a:solidFill>
              </a:rPr>
              <a:t>Edoardo III, </a:t>
            </a:r>
            <a:r>
              <a:rPr lang="it-IT" b="1" dirty="0" smtClean="0">
                <a:solidFill>
                  <a:srgbClr val="002060"/>
                </a:solidFill>
              </a:rPr>
              <a:t>reclama il trono di  Francia (in quanto nipote di Filippo il Bello). La contesa per la successione sfociò nella  </a:t>
            </a:r>
            <a:r>
              <a:rPr lang="it-IT" b="1" dirty="0" smtClean="0">
                <a:solidFill>
                  <a:srgbClr val="C00000"/>
                </a:solidFill>
              </a:rPr>
              <a:t>guerra dei cento anni </a:t>
            </a:r>
            <a:r>
              <a:rPr lang="it-IT" dirty="0" smtClean="0">
                <a:solidFill>
                  <a:srgbClr val="002060"/>
                </a:solidFill>
              </a:rPr>
              <a:t>(1337-1453</a:t>
            </a:r>
            <a:r>
              <a:rPr lang="it-IT" b="1" dirty="0" smtClean="0">
                <a:solidFill>
                  <a:srgbClr val="002060"/>
                </a:solidFill>
              </a:rPr>
              <a:t>).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Joan of arc miniature grad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353173" cy="5072098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929058" y="928670"/>
            <a:ext cx="4857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002060"/>
                </a:solidFill>
              </a:rPr>
              <a:t>Nel </a:t>
            </a:r>
            <a:r>
              <a:rPr lang="it-IT" sz="2400" b="1" dirty="0" smtClean="0">
                <a:solidFill>
                  <a:srgbClr val="C00000"/>
                </a:solidFill>
              </a:rPr>
              <a:t>1428</a:t>
            </a:r>
            <a:r>
              <a:rPr lang="it-IT" sz="2400" dirty="0" smtClean="0">
                <a:solidFill>
                  <a:srgbClr val="002060"/>
                </a:solidFill>
              </a:rPr>
              <a:t> i francesi, assediati ad Orleans, sembravano sul punto di perdere definitivamente la guerra. Ma accadde un fatto sensazionale che cambiò completamente le cose: una giovanissima contadina francese, </a:t>
            </a:r>
            <a:r>
              <a:rPr lang="it-IT" sz="2400" b="1" dirty="0" smtClean="0">
                <a:solidFill>
                  <a:srgbClr val="C00000"/>
                </a:solidFill>
              </a:rPr>
              <a:t>Giovanna d’Arco</a:t>
            </a:r>
            <a:r>
              <a:rPr lang="it-IT" sz="2400" dirty="0" smtClean="0">
                <a:solidFill>
                  <a:srgbClr val="002060"/>
                </a:solidFill>
              </a:rPr>
              <a:t>, che diceva di sentire delle voci misteriose, con i suoi discorsi incitò il popolo alla resistenza, si mise alla testa di un piccolo esercito e liberò Orleans. Da questo momento in poi i francesi, incoraggiati dalla vittoria, andarono alla riscossa e ricacciarono indietro  gli inglesi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arrotondato 7"/>
          <p:cNvSpPr/>
          <p:nvPr/>
        </p:nvSpPr>
        <p:spPr>
          <a:xfrm>
            <a:off x="357158" y="642918"/>
            <a:ext cx="2857520" cy="5284684"/>
          </a:xfrm>
          <a:prstGeom prst="roundRect">
            <a:avLst/>
          </a:prstGeom>
          <a:solidFill>
            <a:schemeClr val="bg1">
              <a:lumMod val="50000"/>
              <a:alpha val="73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Europa occidentale</a:t>
            </a:r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Si afferma la monarchia dinastica</a:t>
            </a:r>
          </a:p>
          <a:p>
            <a:pPr algn="ctr"/>
            <a:endParaRPr lang="it-IT" sz="20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Nascono gli stati  nazionali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214678" y="1714488"/>
            <a:ext cx="2143140" cy="4570304"/>
          </a:xfrm>
          <a:prstGeom prst="roundRect">
            <a:avLst/>
          </a:prstGeom>
          <a:solidFill>
            <a:srgbClr val="C00000">
              <a:alpha val="67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AFCAE"/>
                </a:solidFill>
              </a:rPr>
              <a:t>Europa  centrale</a:t>
            </a:r>
          </a:p>
          <a:p>
            <a:pPr algn="ctr"/>
            <a:endParaRPr lang="it-IT" sz="2000" b="1" dirty="0" smtClean="0">
              <a:solidFill>
                <a:srgbClr val="FAFCAE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AFCAE"/>
                </a:solidFill>
              </a:rPr>
              <a:t>Stati  regionali politicamente deboli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5929330"/>
            <a:ext cx="9144000" cy="769441"/>
          </a:xfrm>
          <a:prstGeom prst="rect">
            <a:avLst/>
          </a:prstGeom>
          <a:solidFill>
            <a:srgbClr val="002060">
              <a:alpha val="5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bg1">
                    <a:lumMod val="95000"/>
                  </a:schemeClr>
                </a:solidFill>
              </a:rPr>
              <a:t>L’ Europa nel ’400</a:t>
            </a:r>
            <a:endParaRPr lang="it-IT" sz="4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429256" y="857232"/>
            <a:ext cx="2214578" cy="3571900"/>
          </a:xfrm>
          <a:prstGeom prst="roundRect">
            <a:avLst/>
          </a:prstGeom>
          <a:solidFill>
            <a:srgbClr val="FFFF00">
              <a:alpha val="62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Europa  orientale</a:t>
            </a: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Stati feudali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XIV - XV sec.  L'Europa alla fine del Medioevo"/>
          <p:cNvPicPr/>
          <p:nvPr/>
        </p:nvPicPr>
        <p:blipFill>
          <a:blip r:embed="rId2" cstate="print"/>
          <a:srcRect l="17969" t="33333" r="58593" b="26042"/>
          <a:stretch>
            <a:fillRect/>
          </a:stretch>
        </p:blipFill>
        <p:spPr bwMode="auto">
          <a:xfrm>
            <a:off x="1000100" y="1357298"/>
            <a:ext cx="32861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4643438" y="250030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</a:rPr>
              <a:t>La Francia alla fine della guerra dei cento anni</a:t>
            </a:r>
            <a:endParaRPr lang="it-IT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1300 -1400. </a:t>
            </a:r>
            <a:r>
              <a:rPr lang="it-IT" dirty="0" smtClean="0"/>
              <a:t>La situazione in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b="1" dirty="0" smtClean="0"/>
              <a:t>Germania</a:t>
            </a:r>
            <a:endParaRPr lang="it-IT" sz="7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643702" y="421481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Approfondimento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uttitemi.altervista.org/Storia/StoriaM/Immagini/germania13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924906" cy="685800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0" y="4929198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L’impero germanico tra Trecento e Quattrocento  è debole e diviso a causa dei conflitti fra i feudatari e le città comunali che vogliono essere indipendenti, e tra le città e l’imperatore.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929198"/>
            <a:ext cx="9144000" cy="156966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Già dal  </a:t>
            </a:r>
            <a:r>
              <a:rPr lang="it-IT" sz="2400" b="1" dirty="0" smtClean="0">
                <a:solidFill>
                  <a:srgbClr val="FFFF00"/>
                </a:solidFill>
              </a:rPr>
              <a:t>1273</a:t>
            </a:r>
            <a:r>
              <a:rPr lang="it-IT" sz="2400" b="1" dirty="0" smtClean="0">
                <a:solidFill>
                  <a:schemeClr val="bg1"/>
                </a:solidFill>
              </a:rPr>
              <a:t>  l’impero passa nelle mani degli </a:t>
            </a:r>
            <a:r>
              <a:rPr lang="it-IT" sz="2400" b="1" dirty="0" smtClean="0">
                <a:solidFill>
                  <a:srgbClr val="FFFF00"/>
                </a:solidFill>
              </a:rPr>
              <a:t>Asburgo</a:t>
            </a:r>
            <a:r>
              <a:rPr lang="it-IT" sz="2400" b="1" dirty="0" smtClean="0">
                <a:solidFill>
                  <a:schemeClr val="bg1"/>
                </a:solidFill>
              </a:rPr>
              <a:t>;  dopo alcuni anni la Svizzera (che faceva parte dell’impero), stanca del  dispotismo di questa famiglia,  si rese indipendente, dando origine alla Confederazione elvetica (1291).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5072074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L’imperatore non riesce più a esercitare il suo potere nemmeno all’interno della Germania e </a:t>
            </a:r>
            <a:r>
              <a:rPr lang="it-IT" sz="2400" b="1" dirty="0" smtClean="0">
                <a:solidFill>
                  <a:srgbClr val="FFFF00"/>
                </a:solidFill>
              </a:rPr>
              <a:t>si disinteressa completamente dell’ Italia</a:t>
            </a:r>
            <a:r>
              <a:rPr lang="it-IT" sz="2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4857760"/>
            <a:ext cx="9144000" cy="156966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La sua carica è elettiva dal </a:t>
            </a:r>
            <a:r>
              <a:rPr lang="it-IT" sz="2400" b="1" dirty="0" smtClean="0">
                <a:solidFill>
                  <a:srgbClr val="FFFF00"/>
                </a:solidFill>
              </a:rPr>
              <a:t>1356</a:t>
            </a:r>
            <a:r>
              <a:rPr lang="it-IT" sz="2400" b="1" dirty="0" smtClean="0">
                <a:solidFill>
                  <a:schemeClr val="bg1"/>
                </a:solidFill>
              </a:rPr>
              <a:t> (Bolla d’oro emanata da Carlo  IV).  I sette grandi elettori  hanno creato all’interno dell’Impero dei veri e propri  </a:t>
            </a:r>
            <a:r>
              <a:rPr lang="it-IT" sz="2400" b="1" dirty="0" smtClean="0">
                <a:solidFill>
                  <a:srgbClr val="FFFF00"/>
                </a:solidFill>
              </a:rPr>
              <a:t>Stati regionali ,</a:t>
            </a:r>
            <a:r>
              <a:rPr lang="it-IT" sz="2400" b="1" dirty="0" smtClean="0">
                <a:solidFill>
                  <a:schemeClr val="bg1"/>
                </a:solidFill>
              </a:rPr>
              <a:t>sui quali esercitano un’autorità assoluta, o controllano delle città.</a:t>
            </a:r>
          </a:p>
        </p:txBody>
      </p:sp>
      <p:sp>
        <p:nvSpPr>
          <p:cNvPr id="7" name="Ovale 6"/>
          <p:cNvSpPr/>
          <p:nvPr/>
        </p:nvSpPr>
        <p:spPr>
          <a:xfrm>
            <a:off x="6357950" y="214290"/>
            <a:ext cx="257173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La cartina mostra la grande frammentazione del potere in Germania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2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1300 -1400. </a:t>
            </a:r>
            <a:r>
              <a:rPr lang="it-IT" dirty="0" smtClean="0"/>
              <a:t>La situazione in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b="1" dirty="0" smtClean="0"/>
              <a:t>Inghilterra</a:t>
            </a:r>
            <a:endParaRPr lang="it-IT" sz="7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643702" y="4214818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Approfondimento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ile:War of Roses R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86124"/>
            <a:ext cx="2581850" cy="2286016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857224" y="571501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La rosa rossa dei  Lancaster</a:t>
            </a:r>
            <a:endParaRPr lang="it-IT" b="1" dirty="0">
              <a:solidFill>
                <a:srgbClr val="C00000"/>
              </a:solidFill>
            </a:endParaRPr>
          </a:p>
        </p:txBody>
      </p:sp>
      <p:pic>
        <p:nvPicPr>
          <p:cNvPr id="29700" name="Picture 4" descr="File:Yorkshire ros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143248"/>
            <a:ext cx="2628900" cy="251460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0" y="57148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L’Inghilterra fu coinvolta in una </a:t>
            </a:r>
            <a:r>
              <a:rPr lang="it-IT" sz="2400" b="1" dirty="0" smtClean="0">
                <a:solidFill>
                  <a:srgbClr val="C00000"/>
                </a:solidFill>
              </a:rPr>
              <a:t>guerra civile</a:t>
            </a:r>
            <a:r>
              <a:rPr lang="it-IT" sz="2400" b="1" dirty="0" smtClean="0">
                <a:solidFill>
                  <a:srgbClr val="002060"/>
                </a:solidFill>
              </a:rPr>
              <a:t>, che vide  due casate inglesi, gli </a:t>
            </a:r>
            <a:r>
              <a:rPr lang="it-IT" sz="2400" b="1" dirty="0" smtClean="0">
                <a:solidFill>
                  <a:srgbClr val="C00000"/>
                </a:solidFill>
              </a:rPr>
              <a:t>York </a:t>
            </a:r>
            <a:r>
              <a:rPr lang="it-IT" sz="2400" b="1" dirty="0" smtClean="0">
                <a:solidFill>
                  <a:srgbClr val="002060"/>
                </a:solidFill>
              </a:rPr>
              <a:t>e i </a:t>
            </a:r>
            <a:r>
              <a:rPr lang="it-IT" sz="2400" b="1" dirty="0" smtClean="0">
                <a:solidFill>
                  <a:srgbClr val="C00000"/>
                </a:solidFill>
              </a:rPr>
              <a:t>Lancaster</a:t>
            </a:r>
            <a:r>
              <a:rPr lang="it-IT" sz="2400" b="1" dirty="0" smtClean="0">
                <a:solidFill>
                  <a:srgbClr val="002060"/>
                </a:solidFill>
              </a:rPr>
              <a:t>, scontrarsi per la successione al trono. La guerra,  conosciuta come </a:t>
            </a:r>
            <a:r>
              <a:rPr lang="it-IT" sz="2400" b="1" dirty="0" smtClean="0">
                <a:solidFill>
                  <a:srgbClr val="C00000"/>
                </a:solidFill>
              </a:rPr>
              <a:t>guerra delle due rose </a:t>
            </a:r>
            <a:r>
              <a:rPr lang="it-IT" sz="2400" b="1" dirty="0" smtClean="0">
                <a:solidFill>
                  <a:srgbClr val="002060"/>
                </a:solidFill>
              </a:rPr>
              <a:t>perché entrambe le famiglie contendenti avevano come simbolo una rosa, divampò dal </a:t>
            </a:r>
            <a:r>
              <a:rPr lang="it-IT" sz="2400" b="1" dirty="0" smtClean="0">
                <a:solidFill>
                  <a:srgbClr val="C00000"/>
                </a:solidFill>
              </a:rPr>
              <a:t>1445</a:t>
            </a:r>
            <a:r>
              <a:rPr lang="it-IT" sz="2400" b="1" dirty="0" smtClean="0">
                <a:solidFill>
                  <a:srgbClr val="002060"/>
                </a:solidFill>
              </a:rPr>
              <a:t> al </a:t>
            </a:r>
            <a:r>
              <a:rPr lang="it-IT" sz="2400" b="1" dirty="0" smtClean="0">
                <a:solidFill>
                  <a:srgbClr val="C00000"/>
                </a:solidFill>
              </a:rPr>
              <a:t>1447</a:t>
            </a:r>
            <a:r>
              <a:rPr lang="it-IT" sz="2400" b="1" dirty="0" smtClean="0">
                <a:solidFill>
                  <a:srgbClr val="002060"/>
                </a:solidFill>
              </a:rPr>
              <a:t> e si concluse con l’ascesa al trono di una nuova dinastia, i </a:t>
            </a:r>
            <a:r>
              <a:rPr lang="it-IT" sz="2400" b="1" dirty="0" smtClean="0">
                <a:solidFill>
                  <a:srgbClr val="C00000"/>
                </a:solidFill>
              </a:rPr>
              <a:t>Tudor</a:t>
            </a:r>
            <a:r>
              <a:rPr lang="it-IT" sz="2400" b="1" dirty="0" smtClean="0">
                <a:solidFill>
                  <a:srgbClr val="002060"/>
                </a:solidFill>
              </a:rPr>
              <a:t> (imparentata sia con i Lancaster che con gli York).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57818" y="564357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La rosa bianca degli York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00042"/>
            <a:ext cx="91440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Già a partire dal  1339  il parlamento Inglese si era diviso in due Camere (la suddivisione dura fino ai nostri giorni</a:t>
            </a:r>
            <a:r>
              <a:rPr lang="it-IT" sz="3200" b="1" dirty="0" smtClean="0">
                <a:solidFill>
                  <a:srgbClr val="002060"/>
                </a:solidFill>
              </a:rPr>
              <a:t>).</a:t>
            </a:r>
            <a:endParaRPr lang="it-IT" sz="32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357158" y="1142984"/>
          <a:ext cx="8501122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786578" y="6143644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002060"/>
                </a:solidFill>
              </a:rPr>
              <a:t>www.didadada.it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0" y="1285860"/>
            <a:ext cx="9144000" cy="1200329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Il Portogallo, monarchia indipendente dal 1139</a:t>
            </a:r>
            <a:r>
              <a:rPr lang="it-IT" sz="2400" b="1" dirty="0" smtClean="0">
                <a:solidFill>
                  <a:srgbClr val="002060"/>
                </a:solidFill>
              </a:rPr>
              <a:t>,  divenne i</a:t>
            </a:r>
            <a:r>
              <a:rPr lang="it-IT" sz="2400" b="1" dirty="0" smtClean="0">
                <a:solidFill>
                  <a:srgbClr val="C00000"/>
                </a:solidFill>
              </a:rPr>
              <a:t>mpero</a:t>
            </a:r>
            <a:r>
              <a:rPr lang="it-IT" sz="2400" b="1" dirty="0" smtClean="0">
                <a:solidFill>
                  <a:srgbClr val="002060"/>
                </a:solidFill>
              </a:rPr>
              <a:t> dal 1415 (conquista di </a:t>
            </a:r>
            <a:r>
              <a:rPr lang="it-IT" sz="2400" b="1" dirty="0" smtClean="0">
                <a:solidFill>
                  <a:srgbClr val="002060"/>
                </a:solidFill>
              </a:rPr>
              <a:t>Ceuta</a:t>
            </a:r>
            <a:r>
              <a:rPr lang="it-IT" sz="2400" b="1" dirty="0" smtClean="0">
                <a:solidFill>
                  <a:srgbClr val="002060"/>
                </a:solidFill>
              </a:rPr>
              <a:t>), a seguito delle </a:t>
            </a:r>
            <a:r>
              <a:rPr lang="it-IT" sz="2400" b="1" dirty="0" smtClean="0">
                <a:solidFill>
                  <a:srgbClr val="C00000"/>
                </a:solidFill>
              </a:rPr>
              <a:t>grandi conquiste coloniali</a:t>
            </a:r>
            <a:r>
              <a:rPr lang="it-IT" sz="2400" b="1" dirty="0" smtClean="0">
                <a:solidFill>
                  <a:srgbClr val="002060"/>
                </a:solidFill>
              </a:rPr>
              <a:t> realizzate fra la fine del  </a:t>
            </a:r>
            <a:r>
              <a:rPr lang="it-IT" sz="2400" b="1" dirty="0" smtClean="0">
                <a:solidFill>
                  <a:srgbClr val="002060"/>
                </a:solidFill>
              </a:rPr>
              <a:t>XV</a:t>
            </a:r>
            <a:r>
              <a:rPr lang="it-IT" sz="2400" b="1" dirty="0" smtClean="0">
                <a:solidFill>
                  <a:srgbClr val="002060"/>
                </a:solidFill>
              </a:rPr>
              <a:t> e l'inizio del XVI sec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16" name="Stella a 5 punte 15"/>
          <p:cNvSpPr/>
          <p:nvPr/>
        </p:nvSpPr>
        <p:spPr>
          <a:xfrm>
            <a:off x="0" y="4857760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Stella a 5 punte 16"/>
          <p:cNvSpPr/>
          <p:nvPr/>
        </p:nvSpPr>
        <p:spPr>
          <a:xfrm>
            <a:off x="1643042" y="407194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0" y="1643050"/>
            <a:ext cx="9144000" cy="1569660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Nel  XIV e XV secolo il </a:t>
            </a:r>
            <a:r>
              <a:rPr lang="it-IT" sz="2400" b="1" dirty="0" smtClean="0">
                <a:solidFill>
                  <a:srgbClr val="C00000"/>
                </a:solidFill>
              </a:rPr>
              <a:t>Regno di Navarra </a:t>
            </a:r>
            <a:r>
              <a:rPr lang="it-IT" sz="2400" b="1" dirty="0" smtClean="0">
                <a:solidFill>
                  <a:srgbClr val="002060"/>
                </a:solidFill>
              </a:rPr>
              <a:t>è governato dai re francesi, anche se ha un’ampia autonomia.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Diventa poi possedimento degli aragonesi nel 1512. Soltanto nel </a:t>
            </a:r>
            <a:r>
              <a:rPr lang="it-IT" sz="2400" b="1" dirty="0" smtClean="0">
                <a:solidFill>
                  <a:srgbClr val="C00000"/>
                </a:solidFill>
              </a:rPr>
              <a:t>1515 </a:t>
            </a:r>
            <a:r>
              <a:rPr lang="it-IT" sz="2400" b="1" dirty="0" smtClean="0">
                <a:solidFill>
                  <a:srgbClr val="002060"/>
                </a:solidFill>
              </a:rPr>
              <a:t>diventerà </a:t>
            </a:r>
            <a:r>
              <a:rPr lang="it-IT" sz="2400" b="1" dirty="0" smtClean="0">
                <a:solidFill>
                  <a:srgbClr val="C00000"/>
                </a:solidFill>
              </a:rPr>
              <a:t>parte del regno unificato di Spagna</a:t>
            </a:r>
            <a:r>
              <a:rPr lang="it-IT" sz="2400" b="1" dirty="0" smtClean="0">
                <a:solidFill>
                  <a:srgbClr val="002060"/>
                </a:solidFill>
              </a:rPr>
              <a:t>.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2928935"/>
            <a:ext cx="9144000" cy="1200329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Isabella di Castiglia </a:t>
            </a:r>
            <a:r>
              <a:rPr lang="it-IT" sz="2400" b="1" dirty="0" smtClean="0">
                <a:solidFill>
                  <a:srgbClr val="002060"/>
                </a:solidFill>
              </a:rPr>
              <a:t>e </a:t>
            </a:r>
            <a:r>
              <a:rPr lang="it-IT" sz="2400" b="1" dirty="0" smtClean="0">
                <a:solidFill>
                  <a:srgbClr val="C00000"/>
                </a:solidFill>
              </a:rPr>
              <a:t>Ferdinando d’Aragona </a:t>
            </a:r>
            <a:r>
              <a:rPr lang="it-IT" sz="2400" b="1" dirty="0" smtClean="0">
                <a:solidFill>
                  <a:srgbClr val="002060"/>
                </a:solidFill>
              </a:rPr>
              <a:t>unificano i loro domini sposandosi,  poi strappano </a:t>
            </a:r>
            <a:r>
              <a:rPr lang="it-IT" sz="2400" b="1" dirty="0" smtClean="0">
                <a:solidFill>
                  <a:srgbClr val="C00000"/>
                </a:solidFill>
              </a:rPr>
              <a:t>l’Emirato di Granada (sud della Spagna) agli arabi </a:t>
            </a:r>
            <a:r>
              <a:rPr lang="it-IT" sz="2400" b="1" dirty="0" smtClean="0">
                <a:solidFill>
                  <a:srgbClr val="002060"/>
                </a:solidFill>
              </a:rPr>
              <a:t>(1492).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8" name="Stella a 5 punte 27"/>
          <p:cNvSpPr/>
          <p:nvPr/>
        </p:nvSpPr>
        <p:spPr>
          <a:xfrm>
            <a:off x="1428728" y="478632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25" grpId="0" animBg="1"/>
      <p:bldP spid="25" grpId="1" animBg="1"/>
      <p:bldP spid="6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0" y="4714884"/>
            <a:ext cx="9144000" cy="1569660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In Francia si realizza l’ </a:t>
            </a:r>
            <a:r>
              <a:rPr lang="it-IT" sz="2400" b="1" dirty="0" smtClean="0">
                <a:solidFill>
                  <a:srgbClr val="C00000"/>
                </a:solidFill>
              </a:rPr>
              <a:t>unificazione del territorio nazionale </a:t>
            </a:r>
            <a:r>
              <a:rPr lang="it-IT" sz="2400" b="1" dirty="0" smtClean="0">
                <a:solidFill>
                  <a:srgbClr val="002060"/>
                </a:solidFill>
              </a:rPr>
              <a:t>attraverso </a:t>
            </a:r>
            <a:r>
              <a:rPr lang="it-IT" sz="2400" b="1" dirty="0" smtClean="0">
                <a:solidFill>
                  <a:srgbClr val="C00000"/>
                </a:solidFill>
              </a:rPr>
              <a:t>la guerra dei cento anni </a:t>
            </a:r>
            <a:r>
              <a:rPr lang="it-IT" sz="2400" b="1" dirty="0" smtClean="0">
                <a:solidFill>
                  <a:srgbClr val="002060"/>
                </a:solidFill>
              </a:rPr>
              <a:t>(1337-1453)  contro l’Inghilterra (che possedeva feudi in Francia), che si conclude con l’espulsione di quest’ ultima dal territorio nazionale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Stella a 5 punte 3"/>
          <p:cNvSpPr/>
          <p:nvPr/>
        </p:nvSpPr>
        <p:spPr>
          <a:xfrm>
            <a:off x="2143108" y="192880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tella a 5 punte 6"/>
          <p:cNvSpPr/>
          <p:nvPr/>
        </p:nvSpPr>
        <p:spPr>
          <a:xfrm>
            <a:off x="2500298" y="3857628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0" y="2786058"/>
            <a:ext cx="9144000" cy="1569660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Inghilterra: Guerra civile </a:t>
            </a:r>
            <a:r>
              <a:rPr lang="it-IT" sz="2400" b="1" dirty="0" smtClean="0">
                <a:solidFill>
                  <a:srgbClr val="002060"/>
                </a:solidFill>
              </a:rPr>
              <a:t>tra le casate degli </a:t>
            </a:r>
            <a:r>
              <a:rPr lang="it-IT" sz="2400" b="1" dirty="0" smtClean="0">
                <a:solidFill>
                  <a:srgbClr val="C00000"/>
                </a:solidFill>
              </a:rPr>
              <a:t>York</a:t>
            </a:r>
            <a:r>
              <a:rPr lang="it-IT" sz="2400" b="1" dirty="0" smtClean="0">
                <a:solidFill>
                  <a:srgbClr val="002060"/>
                </a:solidFill>
              </a:rPr>
              <a:t> e dei </a:t>
            </a:r>
            <a:r>
              <a:rPr lang="it-IT" sz="2400" b="1" dirty="0" smtClean="0">
                <a:solidFill>
                  <a:srgbClr val="C00000"/>
                </a:solidFill>
              </a:rPr>
              <a:t>Lancaster</a:t>
            </a:r>
            <a:r>
              <a:rPr lang="it-IT" sz="2400" b="1" dirty="0" smtClean="0">
                <a:solidFill>
                  <a:srgbClr val="002060"/>
                </a:solidFill>
              </a:rPr>
              <a:t> per la successione al trono (</a:t>
            </a:r>
            <a:r>
              <a:rPr lang="it-IT" sz="2400" b="1" dirty="0" smtClean="0">
                <a:solidFill>
                  <a:srgbClr val="C00000"/>
                </a:solidFill>
              </a:rPr>
              <a:t>guerra delle due rose </a:t>
            </a:r>
            <a:r>
              <a:rPr lang="it-IT" sz="2400" b="1" dirty="0" smtClean="0">
                <a:solidFill>
                  <a:srgbClr val="002060"/>
                </a:solidFill>
              </a:rPr>
              <a:t>/1445 -1447) . Successiva ascesa dei </a:t>
            </a:r>
            <a:r>
              <a:rPr lang="it-IT" sz="2400" b="1" dirty="0" smtClean="0">
                <a:solidFill>
                  <a:srgbClr val="C00000"/>
                </a:solidFill>
              </a:rPr>
              <a:t>Tudor</a:t>
            </a:r>
            <a:r>
              <a:rPr lang="it-IT" sz="2400" b="1" dirty="0" smtClean="0">
                <a:solidFill>
                  <a:srgbClr val="002060"/>
                </a:solidFill>
              </a:rPr>
              <a:t>  che pongono le basi di una monarchia nazionale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7" grpId="0" animBg="1"/>
      <p:bldP spid="7" grpId="1" animBg="1"/>
      <p:bldP spid="7" grpId="2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tella a 5 punte 2"/>
          <p:cNvSpPr/>
          <p:nvPr/>
        </p:nvSpPr>
        <p:spPr>
          <a:xfrm>
            <a:off x="3929058" y="4929198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928670"/>
            <a:ext cx="9144000" cy="1200329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L’Italia è divisa in piccoli </a:t>
            </a:r>
            <a:r>
              <a:rPr lang="it-IT" sz="2400" b="1" dirty="0" smtClean="0">
                <a:solidFill>
                  <a:srgbClr val="C00000"/>
                </a:solidFill>
              </a:rPr>
              <a:t>stati regionali</a:t>
            </a:r>
            <a:r>
              <a:rPr lang="it-IT" sz="2400" b="1" dirty="0" smtClean="0">
                <a:solidFill>
                  <a:srgbClr val="002060"/>
                </a:solidFill>
              </a:rPr>
              <a:t>,  spesso in guerra tra loro,  i più rilevanti dei quali sono la </a:t>
            </a:r>
            <a:r>
              <a:rPr lang="it-IT" sz="2400" b="1" dirty="0" smtClean="0">
                <a:solidFill>
                  <a:srgbClr val="C00000"/>
                </a:solidFill>
              </a:rPr>
              <a:t>Repubblica di Venezia</a:t>
            </a:r>
            <a:r>
              <a:rPr lang="it-IT" sz="2400" b="1" dirty="0" smtClean="0">
                <a:solidFill>
                  <a:srgbClr val="002060"/>
                </a:solidFill>
              </a:rPr>
              <a:t>,  la </a:t>
            </a:r>
            <a:r>
              <a:rPr lang="it-IT" sz="2400" b="1" dirty="0" smtClean="0">
                <a:solidFill>
                  <a:srgbClr val="C00000"/>
                </a:solidFill>
              </a:rPr>
              <a:t>Repubblica di Firenze</a:t>
            </a:r>
            <a:r>
              <a:rPr lang="it-IT" sz="2400" b="1" dirty="0" smtClean="0">
                <a:solidFill>
                  <a:srgbClr val="002060"/>
                </a:solidFill>
              </a:rPr>
              <a:t>, Lo </a:t>
            </a:r>
            <a:r>
              <a:rPr lang="it-IT" sz="2400" b="1" dirty="0" smtClean="0">
                <a:solidFill>
                  <a:srgbClr val="C00000"/>
                </a:solidFill>
              </a:rPr>
              <a:t>Stato della Chiesa</a:t>
            </a:r>
            <a:r>
              <a:rPr lang="it-IT" sz="2400" b="1" dirty="0" smtClean="0">
                <a:solidFill>
                  <a:srgbClr val="002060"/>
                </a:solidFill>
              </a:rPr>
              <a:t> e il </a:t>
            </a:r>
            <a:r>
              <a:rPr lang="it-IT" sz="2400" b="1" dirty="0" smtClean="0">
                <a:solidFill>
                  <a:srgbClr val="C00000"/>
                </a:solidFill>
              </a:rPr>
              <a:t>Regno di Napoli</a:t>
            </a:r>
            <a:r>
              <a:rPr lang="it-IT" sz="2400" b="1" dirty="0" smtClean="0">
                <a:solidFill>
                  <a:srgbClr val="002060"/>
                </a:solidFill>
              </a:rPr>
              <a:t>. 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357430"/>
            <a:ext cx="9144000" cy="1938992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Mentre Francia, Spagna e Inghilterra nel ’400 si unificano e si rafforzano generando grandi monarchie nazionali e un nuovo modello di stato,  l’</a:t>
            </a:r>
            <a:r>
              <a:rPr lang="it-IT" sz="2400" b="1" dirty="0" smtClean="0">
                <a:solidFill>
                  <a:srgbClr val="C00000"/>
                </a:solidFill>
              </a:rPr>
              <a:t>Italia</a:t>
            </a:r>
            <a:r>
              <a:rPr lang="it-IT" sz="2400" b="1" dirty="0" smtClean="0">
                <a:solidFill>
                  <a:srgbClr val="002060"/>
                </a:solidFill>
              </a:rPr>
              <a:t>,  territorialmente frantumata,  politicamente  fragile,  militarmente inconsistente,  </a:t>
            </a:r>
            <a:r>
              <a:rPr lang="it-IT" sz="2400" b="1" dirty="0" smtClean="0">
                <a:solidFill>
                  <a:srgbClr val="C00000"/>
                </a:solidFill>
              </a:rPr>
              <a:t>diventa terra di conquista da parte di francesi e spagnoli</a:t>
            </a:r>
            <a:r>
              <a:rPr lang="it-IT" sz="2400" b="1" dirty="0" smtClean="0">
                <a:solidFill>
                  <a:srgbClr val="002060"/>
                </a:solidFill>
              </a:rPr>
              <a:t>.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7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tella a 5 punte 2"/>
          <p:cNvSpPr/>
          <p:nvPr/>
        </p:nvSpPr>
        <p:spPr>
          <a:xfrm>
            <a:off x="11939638" y="1509698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Stella a 5 punte 3"/>
          <p:cNvSpPr/>
          <p:nvPr/>
        </p:nvSpPr>
        <p:spPr>
          <a:xfrm>
            <a:off x="3428992" y="3786190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tella a 5 punte 4"/>
          <p:cNvSpPr/>
          <p:nvPr/>
        </p:nvSpPr>
        <p:spPr>
          <a:xfrm>
            <a:off x="4000496" y="2928934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4357694"/>
            <a:ext cx="9144000" cy="1938992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L’ </a:t>
            </a:r>
            <a:r>
              <a:rPr lang="it-IT" sz="2400" b="1" dirty="0" smtClean="0">
                <a:solidFill>
                  <a:srgbClr val="C00000"/>
                </a:solidFill>
              </a:rPr>
              <a:t>Impero germanico </a:t>
            </a:r>
            <a:r>
              <a:rPr lang="it-IT" sz="2400" b="1" dirty="0" smtClean="0">
                <a:solidFill>
                  <a:srgbClr val="002060"/>
                </a:solidFill>
              </a:rPr>
              <a:t>è debole, diviso in </a:t>
            </a:r>
            <a:r>
              <a:rPr lang="it-IT" sz="2400" b="1" dirty="0" smtClean="0">
                <a:solidFill>
                  <a:srgbClr val="C00000"/>
                </a:solidFill>
              </a:rPr>
              <a:t>stati regionali </a:t>
            </a:r>
            <a:r>
              <a:rPr lang="it-IT" sz="2400" b="1" dirty="0" smtClean="0">
                <a:solidFill>
                  <a:srgbClr val="002060"/>
                </a:solidFill>
              </a:rPr>
              <a:t>sotto  grandi feudatari e </a:t>
            </a:r>
            <a:r>
              <a:rPr lang="it-IT" sz="2400" b="1" dirty="0" smtClean="0">
                <a:solidFill>
                  <a:srgbClr val="C00000"/>
                </a:solidFill>
              </a:rPr>
              <a:t>comuni</a:t>
            </a:r>
            <a:r>
              <a:rPr lang="it-IT" sz="2400" b="1" dirty="0" smtClean="0">
                <a:solidFill>
                  <a:srgbClr val="002060"/>
                </a:solidFill>
              </a:rPr>
              <a:t>  che reclamano indipendenza.  Dal </a:t>
            </a:r>
            <a:r>
              <a:rPr lang="it-IT" sz="2400" b="1" dirty="0" smtClean="0">
                <a:solidFill>
                  <a:srgbClr val="C00000"/>
                </a:solidFill>
              </a:rPr>
              <a:t>1356</a:t>
            </a:r>
            <a:r>
              <a:rPr lang="it-IT" sz="2400" b="1" dirty="0" smtClean="0">
                <a:solidFill>
                  <a:srgbClr val="002060"/>
                </a:solidFill>
              </a:rPr>
              <a:t> (Bolla d’oro) la </a:t>
            </a:r>
            <a:r>
              <a:rPr lang="it-IT" sz="2400" b="1" dirty="0" smtClean="0">
                <a:solidFill>
                  <a:srgbClr val="C00000"/>
                </a:solidFill>
              </a:rPr>
              <a:t>carica di imperatore è elettiva </a:t>
            </a:r>
            <a:r>
              <a:rPr lang="it-IT" sz="2400" b="1" dirty="0" smtClean="0">
                <a:solidFill>
                  <a:srgbClr val="002060"/>
                </a:solidFill>
              </a:rPr>
              <a:t>nelle mani di</a:t>
            </a:r>
            <a:r>
              <a:rPr lang="it-IT" sz="2400" b="1" dirty="0" smtClean="0">
                <a:solidFill>
                  <a:srgbClr val="C00000"/>
                </a:solidFill>
              </a:rPr>
              <a:t> sette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grandi elettori</a:t>
            </a:r>
            <a:r>
              <a:rPr lang="it-IT" sz="2400" b="1" dirty="0" smtClean="0">
                <a:solidFill>
                  <a:srgbClr val="002060"/>
                </a:solidFill>
              </a:rPr>
              <a:t>, tre vescovi (</a:t>
            </a:r>
            <a:r>
              <a:rPr lang="it-IT" sz="2400" b="1" dirty="0" smtClean="0">
                <a:solidFill>
                  <a:srgbClr val="002060"/>
                </a:solidFill>
              </a:rPr>
              <a:t>Treviri</a:t>
            </a:r>
            <a:r>
              <a:rPr lang="it-IT" sz="2400" b="1" dirty="0" smtClean="0">
                <a:solidFill>
                  <a:srgbClr val="002060"/>
                </a:solidFill>
              </a:rPr>
              <a:t>, </a:t>
            </a:r>
            <a:r>
              <a:rPr lang="it-IT" sz="2400" b="1" dirty="0" smtClean="0">
                <a:solidFill>
                  <a:srgbClr val="002060"/>
                </a:solidFill>
              </a:rPr>
              <a:t>Magonza</a:t>
            </a:r>
            <a:r>
              <a:rPr lang="it-IT" sz="2400" b="1" dirty="0" smtClean="0">
                <a:solidFill>
                  <a:srgbClr val="002060"/>
                </a:solidFill>
              </a:rPr>
              <a:t>, Colonia) e quattro </a:t>
            </a:r>
            <a:r>
              <a:rPr lang="it-IT" sz="2400" b="1" dirty="0" smtClean="0">
                <a:solidFill>
                  <a:srgbClr val="002060"/>
                </a:solidFill>
              </a:rPr>
              <a:t>prìncipi</a:t>
            </a:r>
            <a:r>
              <a:rPr lang="it-IT" sz="2400" b="1" dirty="0" smtClean="0">
                <a:solidFill>
                  <a:srgbClr val="002060"/>
                </a:solidFill>
              </a:rPr>
              <a:t> (Sassonia, Palatinato, Brandeburgo e Boemia)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857364"/>
            <a:ext cx="9144000" cy="156966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Nel corso del 1400  la </a:t>
            </a:r>
            <a:r>
              <a:rPr lang="it-IT" sz="2400" b="1" dirty="0" smtClean="0">
                <a:solidFill>
                  <a:srgbClr val="C00000"/>
                </a:solidFill>
              </a:rPr>
              <a:t>Svizzera</a:t>
            </a:r>
            <a:r>
              <a:rPr lang="it-IT" sz="2400" b="1" dirty="0" smtClean="0">
                <a:solidFill>
                  <a:srgbClr val="002060"/>
                </a:solidFill>
              </a:rPr>
              <a:t> è una </a:t>
            </a:r>
            <a:r>
              <a:rPr lang="it-IT" sz="2400" b="1" dirty="0" smtClean="0">
                <a:solidFill>
                  <a:srgbClr val="C00000"/>
                </a:solidFill>
              </a:rPr>
              <a:t>confederazione di stati</a:t>
            </a:r>
            <a:r>
              <a:rPr lang="it-IT" sz="2400" b="1" dirty="0" smtClean="0">
                <a:solidFill>
                  <a:srgbClr val="002060"/>
                </a:solidFill>
              </a:rPr>
              <a:t>,  il cui primo nucleo era nato già nel 1291, quando le comunità di Uri,  </a:t>
            </a:r>
            <a:r>
              <a:rPr lang="it-IT" sz="2400" b="1" dirty="0" smtClean="0">
                <a:solidFill>
                  <a:srgbClr val="002060"/>
                </a:solidFill>
              </a:rPr>
              <a:t>Svitto</a:t>
            </a:r>
            <a:r>
              <a:rPr lang="it-IT" sz="2400" b="1" dirty="0" smtClean="0">
                <a:solidFill>
                  <a:srgbClr val="002060"/>
                </a:solidFill>
              </a:rPr>
              <a:t> e </a:t>
            </a:r>
            <a:r>
              <a:rPr lang="it-IT" sz="2400" b="1" dirty="0" smtClean="0">
                <a:solidFill>
                  <a:srgbClr val="002060"/>
                </a:solidFill>
              </a:rPr>
              <a:t>Unterwaldo</a:t>
            </a:r>
            <a:r>
              <a:rPr lang="it-IT" sz="2400" b="1" dirty="0" smtClean="0">
                <a:solidFill>
                  <a:srgbClr val="002060"/>
                </a:solidFill>
              </a:rPr>
              <a:t> si erano giurate  reciproco aiuto in caso di conflitto contro gli Asburgo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0" y="2786058"/>
            <a:ext cx="9144000" cy="1569660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La </a:t>
            </a:r>
            <a:r>
              <a:rPr lang="it-IT" sz="2400" b="1" dirty="0" smtClean="0">
                <a:solidFill>
                  <a:srgbClr val="C00000"/>
                </a:solidFill>
              </a:rPr>
              <a:t>conquista </a:t>
            </a:r>
            <a:r>
              <a:rPr lang="it-IT" sz="2400" b="1" dirty="0" smtClean="0">
                <a:solidFill>
                  <a:srgbClr val="002060"/>
                </a:solidFill>
              </a:rPr>
              <a:t>di </a:t>
            </a:r>
            <a:r>
              <a:rPr lang="it-IT" sz="2400" b="1" dirty="0" smtClean="0">
                <a:solidFill>
                  <a:srgbClr val="C00000"/>
                </a:solidFill>
              </a:rPr>
              <a:t>Costantinopoli</a:t>
            </a:r>
            <a:r>
              <a:rPr lang="it-IT" sz="2400" b="1" dirty="0" smtClean="0">
                <a:solidFill>
                  <a:srgbClr val="002060"/>
                </a:solidFill>
              </a:rPr>
              <a:t> nel 1453 da parte dei </a:t>
            </a:r>
            <a:r>
              <a:rPr lang="it-IT" sz="2400" b="1" dirty="0" smtClean="0">
                <a:solidFill>
                  <a:srgbClr val="C00000"/>
                </a:solidFill>
              </a:rPr>
              <a:t>Turchi ottomani</a:t>
            </a:r>
            <a:r>
              <a:rPr lang="it-IT" sz="2400" b="1" dirty="0" smtClean="0">
                <a:solidFill>
                  <a:srgbClr val="002060"/>
                </a:solidFill>
              </a:rPr>
              <a:t> guidati da </a:t>
            </a:r>
            <a:r>
              <a:rPr lang="it-IT" sz="2400" b="1" dirty="0" smtClean="0">
                <a:solidFill>
                  <a:srgbClr val="C00000"/>
                </a:solidFill>
              </a:rPr>
              <a:t>Maometto II  </a:t>
            </a:r>
            <a:r>
              <a:rPr lang="it-IT" sz="2400" b="1" dirty="0" smtClean="0">
                <a:solidFill>
                  <a:srgbClr val="002060"/>
                </a:solidFill>
              </a:rPr>
              <a:t>pone fine all’Impero romano d’oriente. Nasce un nuovo impero islamico (</a:t>
            </a:r>
            <a:r>
              <a:rPr lang="it-IT" sz="2400" b="1" dirty="0" smtClean="0">
                <a:solidFill>
                  <a:srgbClr val="C00000"/>
                </a:solidFill>
              </a:rPr>
              <a:t>Impero ottomano</a:t>
            </a:r>
            <a:r>
              <a:rPr lang="it-IT" sz="2400" b="1" dirty="0" smtClean="0">
                <a:solidFill>
                  <a:srgbClr val="002060"/>
                </a:solidFill>
              </a:rPr>
              <a:t>) principale potenza dell’Europa sudorientale e del Mediterraneo orientale.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5" name="Stella a 5 punte 4"/>
          <p:cNvSpPr/>
          <p:nvPr/>
        </p:nvSpPr>
        <p:spPr>
          <a:xfrm>
            <a:off x="6715140" y="5000636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0" y="2285992"/>
            <a:ext cx="9144000" cy="2308324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L'</a:t>
            </a:r>
            <a:r>
              <a:rPr lang="it-IT" sz="2400" b="1" dirty="0" smtClean="0">
                <a:solidFill>
                  <a:srgbClr val="C00000"/>
                </a:solidFill>
              </a:rPr>
              <a:t>Unione di </a:t>
            </a:r>
            <a:r>
              <a:rPr lang="it-IT" sz="2400" b="1" dirty="0" smtClean="0">
                <a:solidFill>
                  <a:srgbClr val="C00000"/>
                </a:solidFill>
              </a:rPr>
              <a:t>Kalmar</a:t>
            </a:r>
            <a:r>
              <a:rPr lang="it-IT" sz="2400" b="1" dirty="0" smtClean="0">
                <a:solidFill>
                  <a:srgbClr val="C00000"/>
                </a:solidFill>
              </a:rPr>
              <a:t> </a:t>
            </a:r>
            <a:r>
              <a:rPr lang="it-IT" sz="2400" b="1" dirty="0" smtClean="0">
                <a:solidFill>
                  <a:srgbClr val="002060"/>
                </a:solidFill>
              </a:rPr>
              <a:t> (1397)  consistette nell'unificazione, voluta da Margherita I di Danimarca, dei tre regni di</a:t>
            </a:r>
            <a:r>
              <a:rPr lang="it-IT" sz="2400" b="1" dirty="0" smtClean="0">
                <a:solidFill>
                  <a:srgbClr val="C00000"/>
                </a:solidFill>
              </a:rPr>
              <a:t> Danimarca</a:t>
            </a:r>
            <a:r>
              <a:rPr lang="it-IT" sz="2400" b="1" dirty="0" smtClean="0">
                <a:solidFill>
                  <a:srgbClr val="002060"/>
                </a:solidFill>
              </a:rPr>
              <a:t>, </a:t>
            </a:r>
            <a:r>
              <a:rPr lang="it-IT" sz="2400" b="1" dirty="0" smtClean="0">
                <a:solidFill>
                  <a:srgbClr val="C00000"/>
                </a:solidFill>
              </a:rPr>
              <a:t>Norvegia</a:t>
            </a:r>
            <a:r>
              <a:rPr lang="it-IT" sz="2400" b="1" dirty="0" smtClean="0">
                <a:solidFill>
                  <a:srgbClr val="002060"/>
                </a:solidFill>
              </a:rPr>
              <a:t> e </a:t>
            </a:r>
            <a:r>
              <a:rPr lang="it-IT" sz="2400" b="1" dirty="0" smtClean="0">
                <a:solidFill>
                  <a:srgbClr val="C00000"/>
                </a:solidFill>
              </a:rPr>
              <a:t>Svezia</a:t>
            </a:r>
            <a:r>
              <a:rPr lang="it-IT" sz="2400" b="1" dirty="0" smtClean="0">
                <a:solidFill>
                  <a:srgbClr val="002060"/>
                </a:solidFill>
              </a:rPr>
              <a:t> sotto un singolo monarca (unione personale), onde creare un forte stato scandinavo.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Gli interessi divergenti portarono a un conflitto a partire dagli anni trenta del XV secolo, che pose fine all'Unione nel 1523.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8" name="Stella a 5 punte 7"/>
          <p:cNvSpPr/>
          <p:nvPr/>
        </p:nvSpPr>
        <p:spPr>
          <a:xfrm>
            <a:off x="3857620" y="121442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Stella a 5 punte 8"/>
          <p:cNvSpPr/>
          <p:nvPr/>
        </p:nvSpPr>
        <p:spPr>
          <a:xfrm>
            <a:off x="4214810" y="285728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Stella a 5 punte 9"/>
          <p:cNvSpPr/>
          <p:nvPr/>
        </p:nvSpPr>
        <p:spPr>
          <a:xfrm>
            <a:off x="5000628" y="571480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5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5" grpId="2" animBg="1"/>
      <p:bldP spid="6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0" y="3571876"/>
            <a:ext cx="9144000" cy="1938992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Nel corso del 1400 il </a:t>
            </a:r>
            <a:r>
              <a:rPr lang="it-IT" sz="2400" b="1" dirty="0" smtClean="0">
                <a:solidFill>
                  <a:srgbClr val="C00000"/>
                </a:solidFill>
              </a:rPr>
              <a:t>Regno di Polonia </a:t>
            </a:r>
            <a:r>
              <a:rPr lang="it-IT" sz="2400" b="1" dirty="0" smtClean="0">
                <a:solidFill>
                  <a:srgbClr val="002060"/>
                </a:solidFill>
              </a:rPr>
              <a:t>e il </a:t>
            </a:r>
            <a:r>
              <a:rPr lang="it-IT" sz="2400" b="1" dirty="0" smtClean="0">
                <a:solidFill>
                  <a:srgbClr val="C00000"/>
                </a:solidFill>
              </a:rPr>
              <a:t>Granducato di Lituania</a:t>
            </a:r>
            <a:r>
              <a:rPr lang="it-IT" sz="2400" b="1" dirty="0" smtClean="0">
                <a:solidFill>
                  <a:srgbClr val="002060"/>
                </a:solidFill>
              </a:rPr>
              <a:t> sono stretti in una  unione (</a:t>
            </a:r>
            <a:r>
              <a:rPr lang="it-IT" sz="2400" b="1" dirty="0" smtClean="0">
                <a:solidFill>
                  <a:srgbClr val="C00000"/>
                </a:solidFill>
              </a:rPr>
              <a:t>Unione di </a:t>
            </a:r>
            <a:r>
              <a:rPr lang="it-IT" sz="2400" b="1" dirty="0" smtClean="0">
                <a:solidFill>
                  <a:srgbClr val="C00000"/>
                </a:solidFill>
              </a:rPr>
              <a:t>Krewo</a:t>
            </a:r>
            <a:r>
              <a:rPr lang="it-IT" sz="2400" b="1" dirty="0" smtClean="0">
                <a:solidFill>
                  <a:srgbClr val="002060"/>
                </a:solidFill>
              </a:rPr>
              <a:t>, accordo politico-dinastico tra la monarchia polacca e il Granduca di Lituania -1386) che sarà  ulteriormente rafforzata nel 1569 con l’</a:t>
            </a:r>
            <a:r>
              <a:rPr lang="it-IT" sz="2400" b="1" dirty="0" smtClean="0">
                <a:solidFill>
                  <a:srgbClr val="C00000"/>
                </a:solidFill>
              </a:rPr>
              <a:t>Unione di Lublino</a:t>
            </a:r>
            <a:r>
              <a:rPr lang="it-IT" sz="2400" b="1" dirty="0" smtClean="0">
                <a:solidFill>
                  <a:srgbClr val="002060"/>
                </a:solidFill>
              </a:rPr>
              <a:t>, quando nascerà la </a:t>
            </a:r>
            <a:r>
              <a:rPr lang="it-IT" sz="2400" b="1" dirty="0" smtClean="0">
                <a:solidFill>
                  <a:srgbClr val="C00000"/>
                </a:solidFill>
              </a:rPr>
              <a:t>Confederazione  polacco-lituana</a:t>
            </a:r>
            <a:r>
              <a:rPr lang="it-IT" sz="2400" b="1" dirty="0" smtClean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4" name="Stella a 5 punte 3"/>
          <p:cNvSpPr/>
          <p:nvPr/>
        </p:nvSpPr>
        <p:spPr>
          <a:xfrm>
            <a:off x="5500694" y="2714620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tella a 5 punte 4"/>
          <p:cNvSpPr/>
          <p:nvPr/>
        </p:nvSpPr>
        <p:spPr>
          <a:xfrm>
            <a:off x="6500826" y="192880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XIV - XV sec.  L'Europa alla fine del Medioev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0" y="500042"/>
            <a:ext cx="9144000" cy="1938992"/>
          </a:xfrm>
          <a:prstGeom prst="rect">
            <a:avLst/>
          </a:prstGeom>
          <a:solidFill>
            <a:schemeClr val="bg1">
              <a:lumMod val="95000"/>
              <a:alpha val="7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 Il re  di Boemia fu per la maggior parte della storia del regno anche un principe-elettore del l’impero Germanico sino alla dissoluzione di quest'ultimo  (1806),  e molti re di Boemia furono anche imperatori essi stessi.  Formalmente però, la Boemia rimase sempre  </a:t>
            </a:r>
            <a:r>
              <a:rPr lang="it-IT" sz="2400" b="1" dirty="0" smtClean="0">
                <a:solidFill>
                  <a:srgbClr val="C00000"/>
                </a:solidFill>
              </a:rPr>
              <a:t>un regno separato dal resto dei territori dell'Impero</a:t>
            </a:r>
            <a:r>
              <a:rPr lang="it-IT" sz="2400" b="1" dirty="0" smtClean="0">
                <a:solidFill>
                  <a:srgbClr val="002060"/>
                </a:solidFill>
              </a:rPr>
              <a:t>.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5" name="Stella a 5 punte 4"/>
          <p:cNvSpPr/>
          <p:nvPr/>
        </p:nvSpPr>
        <p:spPr>
          <a:xfrm>
            <a:off x="4929190" y="3357562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0" y="4786322"/>
            <a:ext cx="9144000" cy="1569660"/>
          </a:xfrm>
          <a:prstGeom prst="rect">
            <a:avLst/>
          </a:prstGeom>
          <a:solidFill>
            <a:schemeClr val="bg1">
              <a:lumMod val="95000"/>
              <a:alpha val="7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Il </a:t>
            </a:r>
            <a:r>
              <a:rPr lang="it-IT" sz="2400" b="1" dirty="0" smtClean="0">
                <a:solidFill>
                  <a:srgbClr val="C00000"/>
                </a:solidFill>
              </a:rPr>
              <a:t>Regno  d'Ungheria</a:t>
            </a:r>
            <a:r>
              <a:rPr lang="it-IT" sz="2400" b="1" dirty="0" smtClean="0">
                <a:solidFill>
                  <a:srgbClr val="002060"/>
                </a:solidFill>
              </a:rPr>
              <a:t>  nel 1400 è uno stato multietnico che con  </a:t>
            </a:r>
            <a:r>
              <a:rPr lang="it-IT" sz="2400" b="1" dirty="0" smtClean="0">
                <a:solidFill>
                  <a:srgbClr val="C00000"/>
                </a:solidFill>
              </a:rPr>
              <a:t>Mattia Corvino</a:t>
            </a:r>
            <a:r>
              <a:rPr lang="it-IT" sz="2400" b="1" dirty="0" smtClean="0">
                <a:solidFill>
                  <a:srgbClr val="002060"/>
                </a:solidFill>
              </a:rPr>
              <a:t> (al trono dal1458 al 1490),  adotta lo lo stile rinascimentale italiano.  Nel corso del XVI secolo, sotto la pressione dei turchi ottomani, si smembrò in tre parti</a:t>
            </a:r>
            <a:r>
              <a:rPr lang="it-IT" sz="2400" b="1" dirty="0" smtClean="0"/>
              <a:t>.</a:t>
            </a:r>
            <a:endParaRPr lang="it-IT" sz="2400" b="1" dirty="0"/>
          </a:p>
        </p:txBody>
      </p:sp>
      <p:sp>
        <p:nvSpPr>
          <p:cNvPr id="8" name="Stella a 5 punte 7"/>
          <p:cNvSpPr/>
          <p:nvPr/>
        </p:nvSpPr>
        <p:spPr>
          <a:xfrm>
            <a:off x="5572132" y="3571876"/>
            <a:ext cx="428628" cy="357190"/>
          </a:xfrm>
          <a:prstGeom prst="star5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7" grpId="0" animBg="1"/>
      <p:bldP spid="8" grpId="0" animBg="1"/>
      <p:bldP spid="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1076</TotalTime>
  <Words>2711</Words>
  <Application>Microsoft Office PowerPoint</Application>
  <PresentationFormat>Presentazione su schermo (4:3)</PresentationFormat>
  <Paragraphs>170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Universo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1300 -1400. La situazione in</vt:lpstr>
      <vt:lpstr>Diapositiva 15</vt:lpstr>
      <vt:lpstr>Diapositiva 16</vt:lpstr>
      <vt:lpstr>1300 -1400. La situazione in</vt:lpstr>
      <vt:lpstr>Diapositiva 18</vt:lpstr>
      <vt:lpstr>Diapositiva 19</vt:lpstr>
      <vt:lpstr>Diapositiva 20</vt:lpstr>
      <vt:lpstr>1300 -1400. La situazione in</vt:lpstr>
      <vt:lpstr>Diapositiva 22</vt:lpstr>
      <vt:lpstr>1300 -1400. La situazione in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SCIACCA</dc:creator>
  <cp:lastModifiedBy>SCIACCA</cp:lastModifiedBy>
  <cp:revision>58</cp:revision>
  <dcterms:created xsi:type="dcterms:W3CDTF">2014-03-18T13:13:14Z</dcterms:created>
  <dcterms:modified xsi:type="dcterms:W3CDTF">2014-04-09T15:15:59Z</dcterms:modified>
</cp:coreProperties>
</file>